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37"/>
  </p:notesMasterIdLst>
  <p:sldIdLst>
    <p:sldId id="256" r:id="rId5"/>
    <p:sldId id="280" r:id="rId6"/>
    <p:sldId id="290" r:id="rId7"/>
    <p:sldId id="275" r:id="rId8"/>
    <p:sldId id="301" r:id="rId9"/>
    <p:sldId id="302" r:id="rId10"/>
    <p:sldId id="303" r:id="rId11"/>
    <p:sldId id="279" r:id="rId12"/>
    <p:sldId id="281" r:id="rId13"/>
    <p:sldId id="282" r:id="rId14"/>
    <p:sldId id="283" r:id="rId15"/>
    <p:sldId id="284" r:id="rId16"/>
    <p:sldId id="285" r:id="rId17"/>
    <p:sldId id="287" r:id="rId18"/>
    <p:sldId id="277" r:id="rId19"/>
    <p:sldId id="293" r:id="rId20"/>
    <p:sldId id="288" r:id="rId21"/>
    <p:sldId id="289" r:id="rId22"/>
    <p:sldId id="257" r:id="rId23"/>
    <p:sldId id="259" r:id="rId24"/>
    <p:sldId id="271" r:id="rId25"/>
    <p:sldId id="267" r:id="rId26"/>
    <p:sldId id="294" r:id="rId27"/>
    <p:sldId id="296" r:id="rId28"/>
    <p:sldId id="295" r:id="rId29"/>
    <p:sldId id="269" r:id="rId30"/>
    <p:sldId id="297" r:id="rId31"/>
    <p:sldId id="298" r:id="rId32"/>
    <p:sldId id="299" r:id="rId33"/>
    <p:sldId id="258" r:id="rId34"/>
    <p:sldId id="300" r:id="rId35"/>
    <p:sldId id="292" r:id="rId36"/>
  </p:sldIdLst>
  <p:sldSz cx="9144000" cy="5143500" type="screen16x9"/>
  <p:notesSz cx="6858000" cy="9144000"/>
  <p:embeddedFontLst>
    <p:embeddedFont>
      <p:font typeface="Aharoni" panose="02010803020104030203" pitchFamily="2" charset="-79"/>
      <p:bold r:id="rId38"/>
    </p:embeddedFont>
    <p:embeddedFont>
      <p:font typeface="Gisha" panose="020B0502040204020203" pitchFamily="34" charset="-79"/>
      <p:regular r:id="rId39"/>
      <p:bold r:id="rId40"/>
    </p:embeddedFont>
    <p:embeddedFont>
      <p:font typeface="Mistral" panose="03090702030407020403" pitchFamily="66" charset="0"/>
      <p:regular r:id="rId41"/>
    </p:embeddedFont>
    <p:embeddedFont>
      <p:font typeface="Questrial" panose="020B0604020202020204" charset="0"/>
      <p:regular r:id="rId42"/>
    </p:embeddedFont>
    <p:embeddedFont>
      <p:font typeface="Roboto" panose="020B0604020202020204" charset="0"/>
      <p:regular r:id="rId43"/>
      <p:bold r:id="rId44"/>
      <p:italic r:id="rId45"/>
      <p:boldItalic r:id="rId46"/>
    </p:embeddedFont>
    <p:embeddedFont>
      <p:font typeface="Roboto Slab" panose="020B0604020202020204" charset="0"/>
      <p:regular r:id="rId47"/>
      <p:bold r:id="rId48"/>
    </p:embeddedFont>
    <p:embeddedFont>
      <p:font typeface="Rokkitt" panose="020B060402020202020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7C7"/>
    <a:srgbClr val="65528C"/>
    <a:srgbClr val="3399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101"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s>
</file>

<file path=ppt/charts/_rels/chart1.xml.rels><?xml version="1.0" encoding="UTF-8" standalone="yes"?>
<Relationships xmlns="http://schemas.openxmlformats.org/package/2006/relationships"><Relationship Id="rId1" Type="http://schemas.openxmlformats.org/officeDocument/2006/relationships/oleObject" Target="file:///C:\Users\Carolina\Downloads\Traffic%20Sources%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3.1704090715305867E-2"/>
          <c:y val="0.10185185185185185"/>
          <c:w val="0.74139988400130585"/>
          <c:h val="0.89814814814814814"/>
        </c:manualLayout>
      </c:layout>
      <c:pie3DChart>
        <c:varyColors val="1"/>
        <c:ser>
          <c:idx val="0"/>
          <c:order val="0"/>
          <c:cat>
            <c:strRef>
              <c:f>'[Traffic Sources 2018.xlsx]Q1 2018'!$B$26:$N$26</c:f>
              <c:strCache>
                <c:ptCount val="13"/>
                <c:pt idx="0">
                  <c:v>Craigslist</c:v>
                </c:pt>
                <c:pt idx="1">
                  <c:v>Drive-By</c:v>
                </c:pt>
                <c:pt idx="2">
                  <c:v>Property Website</c:v>
                </c:pt>
                <c:pt idx="3">
                  <c:v>Res Ref</c:v>
                </c:pt>
                <c:pt idx="4">
                  <c:v>Locator</c:v>
                </c:pt>
                <c:pt idx="5">
                  <c:v>Rent.com/yelp</c:v>
                </c:pt>
                <c:pt idx="6">
                  <c:v>Apt guide /finder/forrent</c:v>
                </c:pt>
                <c:pt idx="7">
                  <c:v>Apartments.com</c:v>
                </c:pt>
                <c:pt idx="8">
                  <c:v>Facebook</c:v>
                </c:pt>
                <c:pt idx="9">
                  <c:v>Flyers / bandit sign</c:v>
                </c:pt>
                <c:pt idx="10">
                  <c:v>Google</c:v>
                </c:pt>
                <c:pt idx="11">
                  <c:v>preferred employer / sister properties</c:v>
                </c:pt>
                <c:pt idx="12">
                  <c:v>Other</c:v>
                </c:pt>
              </c:strCache>
            </c:strRef>
          </c:cat>
          <c:val>
            <c:numRef>
              <c:f>'[Traffic Sources 2018.xlsx]Q1 2018'!$B$28:$N$28</c:f>
              <c:numCache>
                <c:formatCode>0%</c:formatCode>
                <c:ptCount val="13"/>
                <c:pt idx="0">
                  <c:v>0.23684210526315788</c:v>
                </c:pt>
                <c:pt idx="1">
                  <c:v>0.125</c:v>
                </c:pt>
                <c:pt idx="2">
                  <c:v>6.5789473684210523E-3</c:v>
                </c:pt>
                <c:pt idx="3">
                  <c:v>0.1162280701754386</c:v>
                </c:pt>
                <c:pt idx="4">
                  <c:v>5.0438596491228067E-2</c:v>
                </c:pt>
                <c:pt idx="5">
                  <c:v>4.3859649122807015E-3</c:v>
                </c:pt>
                <c:pt idx="6">
                  <c:v>4.1666666666666664E-2</c:v>
                </c:pt>
                <c:pt idx="7">
                  <c:v>3.2894736842105261E-2</c:v>
                </c:pt>
                <c:pt idx="8">
                  <c:v>0.14473684210526316</c:v>
                </c:pt>
                <c:pt idx="9">
                  <c:v>0</c:v>
                </c:pt>
                <c:pt idx="10">
                  <c:v>5.921052631578947E-2</c:v>
                </c:pt>
                <c:pt idx="11">
                  <c:v>3.0701754385964911E-2</c:v>
                </c:pt>
                <c:pt idx="12">
                  <c:v>5.921052631578947E-2</c:v>
                </c:pt>
              </c:numCache>
            </c:numRef>
          </c:val>
          <c:extLst>
            <c:ext xmlns:c16="http://schemas.microsoft.com/office/drawing/2014/chart" uri="{C3380CC4-5D6E-409C-BE32-E72D297353CC}">
              <c16:uniqueId val="{00000000-01AE-4A24-997E-54C2905EFDC3}"/>
            </c:ext>
          </c:extLst>
        </c:ser>
        <c:dLbls>
          <c:showLegendKey val="0"/>
          <c:showVal val="0"/>
          <c:showCatName val="0"/>
          <c:showSerName val="0"/>
          <c:showPercent val="0"/>
          <c:showBubbleSize val="0"/>
          <c:showLeaderLines val="1"/>
        </c:dLbls>
      </c:pie3DChart>
    </c:plotArea>
    <c:legend>
      <c:legendPos val="r"/>
      <c:layout>
        <c:manualLayout>
          <c:xMode val="edge"/>
          <c:yMode val="edge"/>
          <c:x val="0.77014712950978137"/>
          <c:y val="7.1022727272727279E-2"/>
          <c:w val="0.22717429887333374"/>
          <c:h val="0.88162878787878773"/>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81841486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tatista.com/statistics/272014/global-social-networks-ranked-by-number-of-user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47394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compilation of the </a:t>
            </a:r>
            <a:r>
              <a:rPr lang="en-US" dirty="0" smtClean="0">
                <a:hlinkClick r:id="rId3"/>
              </a:rPr>
              <a:t>most popular social networks worldwide</a:t>
            </a:r>
            <a:r>
              <a:rPr lang="en-US" dirty="0" smtClean="0"/>
              <a:t> prepared by Statista gives a clear picture of the number of active users (in millions) with Facebook ruling supreme. This won't be a shock to anyone! With over 2 billion active users it holds the majority market share. Google's YouTube is second with Facebook-owned, WhatsApp and Messenger not far behind.</a:t>
            </a:r>
          </a:p>
          <a:p>
            <a:endParaRPr lang="en-US" dirty="0"/>
          </a:p>
        </p:txBody>
      </p:sp>
    </p:spTree>
    <p:extLst>
      <p:ext uri="{BB962C8B-B14F-4D97-AF65-F5344CB8AC3E}">
        <p14:creationId xmlns:p14="http://schemas.microsoft.com/office/powerpoint/2010/main" val="3898085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78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dirty="0">
              <a:solidFill>
                <a:schemeClr val="dk1"/>
              </a:solidFill>
              <a:latin typeface="Rokkitt"/>
              <a:ea typeface="Rokkitt"/>
              <a:cs typeface="Rokkitt"/>
              <a:sym typeface="Rokkitt"/>
            </a:endParaRPr>
          </a:p>
          <a:p>
            <a:pPr lvl="0" rtl="0">
              <a:spcBef>
                <a:spcPts val="0"/>
              </a:spcBef>
              <a:buNone/>
            </a:pPr>
            <a:r>
              <a:rPr lang="en" sz="1400" dirty="0">
                <a:solidFill>
                  <a:schemeClr val="dk1"/>
                </a:solidFill>
                <a:latin typeface="Rokkitt"/>
                <a:ea typeface="Rokkitt"/>
                <a:cs typeface="Rokkitt"/>
                <a:sym typeface="Rokkitt"/>
              </a:rPr>
              <a:t>You know how important search is for getting in front of users online.  </a:t>
            </a:r>
          </a:p>
          <a:p>
            <a:pPr lvl="0" rtl="0">
              <a:spcBef>
                <a:spcPts val="0"/>
              </a:spcBef>
              <a:buNone/>
            </a:pPr>
            <a:endParaRPr sz="1400" dirty="0">
              <a:solidFill>
                <a:schemeClr val="dk1"/>
              </a:solidFill>
              <a:latin typeface="Rokkitt"/>
              <a:ea typeface="Rokkitt"/>
              <a:cs typeface="Rokkitt"/>
              <a:sym typeface="Rokkitt"/>
            </a:endParaRPr>
          </a:p>
          <a:p>
            <a:pPr lvl="0" rtl="0">
              <a:spcBef>
                <a:spcPts val="0"/>
              </a:spcBef>
              <a:buNone/>
            </a:pPr>
            <a:r>
              <a:rPr lang="en" sz="1400" dirty="0">
                <a:solidFill>
                  <a:schemeClr val="dk1"/>
                </a:solidFill>
                <a:latin typeface="Rokkitt"/>
                <a:ea typeface="Rokkitt"/>
                <a:cs typeface="Rokkitt"/>
                <a:sym typeface="Rokkitt"/>
              </a:rPr>
              <a:t>Social, and particularly Facebook, has become the other half of the equation.  This is where consumers of all age demographics are spending most of their time online - over any other site.  </a:t>
            </a:r>
          </a:p>
        </p:txBody>
      </p:sp>
    </p:spTree>
    <p:extLst>
      <p:ext uri="{BB962C8B-B14F-4D97-AF65-F5344CB8AC3E}">
        <p14:creationId xmlns:p14="http://schemas.microsoft.com/office/powerpoint/2010/main" val="38975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dirty="0">
              <a:solidFill>
                <a:schemeClr val="dk1"/>
              </a:solidFill>
              <a:latin typeface="Rokkitt"/>
              <a:ea typeface="Rokkitt"/>
              <a:cs typeface="Rokkitt"/>
              <a:sym typeface="Rokkitt"/>
            </a:endParaRPr>
          </a:p>
          <a:p>
            <a:pPr lvl="0" rtl="0">
              <a:spcBef>
                <a:spcPts val="0"/>
              </a:spcBef>
              <a:buClr>
                <a:schemeClr val="dk1"/>
              </a:buClr>
              <a:buSzPct val="78571"/>
              <a:buFont typeface="Arial"/>
              <a:buNone/>
            </a:pPr>
            <a:r>
              <a:rPr lang="en" sz="1400" dirty="0">
                <a:solidFill>
                  <a:schemeClr val="dk1"/>
                </a:solidFill>
                <a:latin typeface="Rokkitt"/>
                <a:ea typeface="Rokkitt"/>
                <a:cs typeface="Rokkitt"/>
                <a:sym typeface="Rokkitt"/>
              </a:rPr>
              <a:t>Facebook is not just for friends and socializing.   </a:t>
            </a:r>
          </a:p>
          <a:p>
            <a:pPr lvl="0" rtl="0">
              <a:spcBef>
                <a:spcPts val="0"/>
              </a:spcBef>
              <a:buClr>
                <a:schemeClr val="dk1"/>
              </a:buClr>
              <a:buSzPct val="78571"/>
              <a:buFont typeface="Arial"/>
              <a:buNone/>
            </a:pPr>
            <a:endParaRPr sz="1400" dirty="0">
              <a:solidFill>
                <a:schemeClr val="dk1"/>
              </a:solidFill>
              <a:latin typeface="Rokkitt"/>
              <a:ea typeface="Rokkitt"/>
              <a:cs typeface="Rokkitt"/>
              <a:sym typeface="Rokkitt"/>
            </a:endParaRPr>
          </a:p>
          <a:p>
            <a:pPr lvl="0" rtl="0">
              <a:spcBef>
                <a:spcPts val="0"/>
              </a:spcBef>
              <a:buClr>
                <a:schemeClr val="dk1"/>
              </a:buClr>
              <a:buSzPct val="78571"/>
              <a:buFont typeface="Arial"/>
              <a:buNone/>
            </a:pPr>
            <a:r>
              <a:rPr lang="en" sz="1400" dirty="0">
                <a:solidFill>
                  <a:schemeClr val="dk1"/>
                </a:solidFill>
                <a:latin typeface="Rokkitt"/>
                <a:ea typeface="Rokkitt"/>
                <a:cs typeface="Rokkitt"/>
                <a:sym typeface="Rokkitt"/>
              </a:rPr>
              <a:t>A majority of local businesses are creating a presence online, as well as investing in advertising to engage their potential consumers.  </a:t>
            </a:r>
          </a:p>
          <a:p>
            <a:pPr lvl="0" rtl="0">
              <a:spcBef>
                <a:spcPts val="0"/>
              </a:spcBef>
              <a:buClr>
                <a:schemeClr val="dk1"/>
              </a:buClr>
              <a:buSzPct val="78571"/>
              <a:buFont typeface="Arial"/>
              <a:buNone/>
            </a:pPr>
            <a:endParaRPr sz="1400" dirty="0">
              <a:solidFill>
                <a:schemeClr val="dk1"/>
              </a:solidFill>
              <a:latin typeface="Rokkitt"/>
              <a:ea typeface="Rokkitt"/>
              <a:cs typeface="Rokkitt"/>
              <a:sym typeface="Rokkitt"/>
            </a:endParaRPr>
          </a:p>
          <a:p>
            <a:pPr lvl="0" rtl="0">
              <a:spcBef>
                <a:spcPts val="0"/>
              </a:spcBef>
              <a:buClr>
                <a:schemeClr val="dk1"/>
              </a:buClr>
              <a:buSzPct val="78571"/>
              <a:buFont typeface="Arial"/>
              <a:buNone/>
            </a:pPr>
            <a:r>
              <a:rPr lang="en" sz="1400" dirty="0">
                <a:solidFill>
                  <a:schemeClr val="dk1"/>
                </a:solidFill>
                <a:latin typeface="Rokkitt"/>
                <a:ea typeface="Rokkitt"/>
                <a:cs typeface="Rokkitt"/>
                <a:sym typeface="Rokkitt"/>
              </a:rPr>
              <a:t>If you aren’t thinking about Facebook, you will start to lose out to local businesses that are.  </a:t>
            </a:r>
          </a:p>
          <a:p>
            <a:pPr lvl="0" rtl="0">
              <a:spcBef>
                <a:spcPts val="0"/>
              </a:spcBef>
              <a:buNone/>
            </a:pPr>
            <a:endParaRPr dirty="0"/>
          </a:p>
        </p:txBody>
      </p:sp>
    </p:spTree>
    <p:extLst>
      <p:ext uri="{BB962C8B-B14F-4D97-AF65-F5344CB8AC3E}">
        <p14:creationId xmlns:p14="http://schemas.microsoft.com/office/powerpoint/2010/main" val="172521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solidFill>
                <a:srgbClr val="434343"/>
              </a:solidFill>
            </a:endParaRPr>
          </a:p>
        </p:txBody>
      </p:sp>
    </p:spTree>
    <p:extLst>
      <p:ext uri="{BB962C8B-B14F-4D97-AF65-F5344CB8AC3E}">
        <p14:creationId xmlns:p14="http://schemas.microsoft.com/office/powerpoint/2010/main" val="15487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78571"/>
              <a:buFont typeface="Arial"/>
              <a:buNone/>
            </a:pPr>
            <a:endParaRPr sz="1400" dirty="0">
              <a:solidFill>
                <a:srgbClr val="FF9900"/>
              </a:solidFill>
            </a:endParaRPr>
          </a:p>
          <a:p>
            <a:pPr lvl="0" rtl="0">
              <a:spcBef>
                <a:spcPts val="0"/>
              </a:spcBef>
              <a:buNone/>
            </a:pPr>
            <a:r>
              <a:rPr lang="en" sz="1400" dirty="0">
                <a:solidFill>
                  <a:srgbClr val="434343"/>
                </a:solidFill>
              </a:rPr>
              <a:t>Unlike any other type of online advertising, Facebook has unique types of programs - driving phone calls, local store traffic, engagement on your Facebook page, video views, as well as traffic to your website</a:t>
            </a:r>
          </a:p>
        </p:txBody>
      </p:sp>
    </p:spTree>
    <p:extLst>
      <p:ext uri="{BB962C8B-B14F-4D97-AF65-F5344CB8AC3E}">
        <p14:creationId xmlns:p14="http://schemas.microsoft.com/office/powerpoint/2010/main" val="376378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r>
              <a:rPr lang="en" dirty="0"/>
              <a:t>Its not one single online experience that drives a consumer to a decision and a transaction. </a:t>
            </a:r>
          </a:p>
          <a:p>
            <a:pPr lvl="0" rtl="0">
              <a:spcBef>
                <a:spcPts val="0"/>
              </a:spcBef>
              <a:buNone/>
            </a:pPr>
            <a:endParaRPr dirty="0"/>
          </a:p>
          <a:p>
            <a:pPr lvl="0" rtl="0">
              <a:spcBef>
                <a:spcPts val="0"/>
              </a:spcBef>
              <a:buNone/>
            </a:pPr>
            <a:r>
              <a:rPr lang="en" dirty="0"/>
              <a:t>It is a series of “micro-moments” that influence the awareness, interest, consideration and purchase decision (specifically on mobile).</a:t>
            </a:r>
          </a:p>
          <a:p>
            <a:pPr lvl="0" rtl="0">
              <a:spcBef>
                <a:spcPts val="0"/>
              </a:spcBef>
              <a:buNone/>
            </a:pPr>
            <a:endParaRPr dirty="0"/>
          </a:p>
          <a:p>
            <a:pPr lvl="0" rtl="0">
              <a:spcBef>
                <a:spcPts val="0"/>
              </a:spcBef>
              <a:buNone/>
            </a:pPr>
            <a:r>
              <a:rPr lang="en" dirty="0"/>
              <a:t>By building a presence </a:t>
            </a:r>
            <a:r>
              <a:rPr lang="en" dirty="0" smtClean="0"/>
              <a:t>online, </a:t>
            </a:r>
            <a:r>
              <a:rPr lang="en" dirty="0"/>
              <a:t>you start to build a presence in these micro moments and impact interest and intent.  </a:t>
            </a:r>
          </a:p>
        </p:txBody>
      </p:sp>
    </p:spTree>
    <p:extLst>
      <p:ext uri="{BB962C8B-B14F-4D97-AF65-F5344CB8AC3E}">
        <p14:creationId xmlns:p14="http://schemas.microsoft.com/office/powerpoint/2010/main" val="300476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57" name="Shape 57"/>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58" name="Shape 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92" name="Shape 92"/>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3" name="Shape 9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4"/>
        <p:cNvGrpSpPr/>
        <p:nvPr/>
      </p:nvGrpSpPr>
      <p:grpSpPr>
        <a:xfrm>
          <a:off x="0" y="0"/>
          <a:ext cx="0" cy="0"/>
          <a:chOff x="0" y="0"/>
          <a:chExt cx="0" cy="0"/>
        </a:xfrm>
      </p:grpSpPr>
      <p:sp>
        <p:nvSpPr>
          <p:cNvPr id="95" name="Shape 9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5" name="Shape 6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8" name="Shape 68"/>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9" name="Shape 69"/>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0" name="Shape 7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3" name="Shape 7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76" name="Shape 76"/>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7" name="Shape 7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80" name="Shape 8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1"/>
        <p:cNvGrpSpPr/>
        <p:nvPr/>
      </p:nvGrpSpPr>
      <p:grpSpPr>
        <a:xfrm>
          <a:off x="0" y="0"/>
          <a:ext cx="0" cy="0"/>
          <a:chOff x="0" y="0"/>
          <a:chExt cx="0" cy="0"/>
        </a:xfrm>
      </p:grpSpPr>
      <p:sp>
        <p:nvSpPr>
          <p:cNvPr id="82" name="Shape 82"/>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83" name="Shape 83"/>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84" name="Shape 84"/>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85" name="Shape 85"/>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6" name="Shape 8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89" name="Shape 8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ransition spd="slow"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53" name="Shape 53"/>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a:endParaRPr/>
          </a:p>
        </p:txBody>
      </p:sp>
      <p:sp>
        <p:nvSpPr>
          <p:cNvPr id="54" name="Shape 54"/>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ransition spd="slow" advClick="0">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hyperlink" Target="mailto:lmirhashemi@medve.com" TargetMode="External"/><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8.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jpg"/><Relationship Id="rId2" Type="http://schemas.openxmlformats.org/officeDocument/2006/relationships/image" Target="../media/image13.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microsoft.com/office/2007/relationships/hdphoto" Target="../media/hdphoto4.wdp"/><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descr="iStock_000082557113_medium.jpg"/>
          <p:cNvPicPr preferRelativeResize="0"/>
          <p:nvPr/>
        </p:nvPicPr>
        <p:blipFill rotWithShape="1">
          <a:blip r:embed="rId3">
            <a:alphaModFix/>
          </a:blip>
          <a:srcRect t="7813" b="7813"/>
          <a:stretch/>
        </p:blipFill>
        <p:spPr>
          <a:xfrm>
            <a:off x="0" y="0"/>
            <a:ext cx="9144000" cy="5143500"/>
          </a:xfrm>
          <a:prstGeom prst="rect">
            <a:avLst/>
          </a:prstGeom>
          <a:noFill/>
          <a:ln>
            <a:noFill/>
          </a:ln>
        </p:spPr>
      </p:pic>
      <p:sp>
        <p:nvSpPr>
          <p:cNvPr id="148" name="Shape 148"/>
          <p:cNvSpPr txBox="1"/>
          <p:nvPr/>
        </p:nvSpPr>
        <p:spPr>
          <a:xfrm>
            <a:off x="125000" y="1266350"/>
            <a:ext cx="4667100" cy="960600"/>
          </a:xfrm>
          <a:prstGeom prst="rect">
            <a:avLst/>
          </a:prstGeom>
          <a:noFill/>
          <a:ln>
            <a:noFill/>
          </a:ln>
        </p:spPr>
        <p:txBody>
          <a:bodyPr lIns="91425" tIns="91425" rIns="91425" bIns="91425" anchor="t" anchorCtr="0">
            <a:noAutofit/>
          </a:bodyPr>
          <a:lstStyle/>
          <a:p>
            <a:pPr lvl="0" rtl="0">
              <a:lnSpc>
                <a:spcPct val="100000"/>
              </a:lnSpc>
              <a:spcBef>
                <a:spcPts val="0"/>
              </a:spcBef>
              <a:buNone/>
            </a:pPr>
            <a:endParaRPr sz="6000" b="1">
              <a:solidFill>
                <a:srgbClr val="FFFFFF"/>
              </a:solidFill>
              <a:latin typeface="Questrial"/>
              <a:ea typeface="Questrial"/>
              <a:cs typeface="Questrial"/>
              <a:sym typeface="Questrial"/>
            </a:endParaRPr>
          </a:p>
        </p:txBody>
      </p:sp>
      <p:sp>
        <p:nvSpPr>
          <p:cNvPr id="149" name="Shape 149"/>
          <p:cNvSpPr/>
          <p:nvPr/>
        </p:nvSpPr>
        <p:spPr>
          <a:xfrm>
            <a:off x="0" y="0"/>
            <a:ext cx="9133200" cy="5170150"/>
          </a:xfrm>
          <a:prstGeom prst="rect">
            <a:avLst/>
          </a:prstGeom>
          <a:solidFill>
            <a:srgbClr val="3399CC">
              <a:alpha val="7962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b="1" dirty="0"/>
          </a:p>
        </p:txBody>
      </p:sp>
      <p:sp>
        <p:nvSpPr>
          <p:cNvPr id="150" name="Shape 150"/>
          <p:cNvSpPr txBox="1"/>
          <p:nvPr/>
        </p:nvSpPr>
        <p:spPr>
          <a:xfrm>
            <a:off x="-123750" y="1624475"/>
            <a:ext cx="9391500" cy="960600"/>
          </a:xfrm>
          <a:prstGeom prst="rect">
            <a:avLst/>
          </a:prstGeom>
          <a:noFill/>
          <a:ln>
            <a:noFill/>
          </a:ln>
        </p:spPr>
        <p:txBody>
          <a:bodyPr lIns="91425" tIns="91425" rIns="91425" bIns="91425" anchor="t" anchorCtr="0">
            <a:noAutofit/>
          </a:bodyPr>
          <a:lstStyle/>
          <a:p>
            <a:pPr lvl="0" algn="ctr" rtl="0">
              <a:lnSpc>
                <a:spcPct val="100000"/>
              </a:lnSpc>
              <a:spcBef>
                <a:spcPts val="0"/>
              </a:spcBef>
              <a:buNone/>
            </a:pPr>
            <a:r>
              <a:rPr lang="en" sz="6000" b="1" dirty="0">
                <a:solidFill>
                  <a:srgbClr val="FFFFFF"/>
                </a:solidFill>
                <a:latin typeface="Questrial"/>
                <a:ea typeface="Questrial"/>
                <a:cs typeface="Questrial"/>
                <a:sym typeface="Questrial"/>
              </a:rPr>
              <a:t>Grow </a:t>
            </a:r>
            <a:r>
              <a:rPr lang="en" sz="6000" b="1" dirty="0" smtClean="0">
                <a:solidFill>
                  <a:srgbClr val="FFFFFF"/>
                </a:solidFill>
                <a:latin typeface="Questrial"/>
                <a:ea typeface="Questrial"/>
                <a:cs typeface="Questrial"/>
                <a:sym typeface="Questrial"/>
              </a:rPr>
              <a:t>Your </a:t>
            </a:r>
            <a:r>
              <a:rPr lang="en" sz="6000" b="1" dirty="0">
                <a:solidFill>
                  <a:srgbClr val="FFFFFF"/>
                </a:solidFill>
                <a:latin typeface="Questrial"/>
                <a:ea typeface="Questrial"/>
                <a:cs typeface="Questrial"/>
                <a:sym typeface="Questrial"/>
              </a:rPr>
              <a:t>Business </a:t>
            </a:r>
            <a:br>
              <a:rPr lang="en" sz="6000" b="1" dirty="0">
                <a:solidFill>
                  <a:srgbClr val="FFFFFF"/>
                </a:solidFill>
                <a:latin typeface="Questrial"/>
                <a:ea typeface="Questrial"/>
                <a:cs typeface="Questrial"/>
                <a:sym typeface="Questrial"/>
              </a:rPr>
            </a:br>
            <a:endParaRPr lang="en" sz="6000" b="1" dirty="0">
              <a:solidFill>
                <a:srgbClr val="FFFFFF"/>
              </a:solidFill>
              <a:latin typeface="Questrial"/>
              <a:ea typeface="Questrial"/>
              <a:cs typeface="Questrial"/>
              <a:sym typeface="Questrial"/>
            </a:endParaRPr>
          </a:p>
        </p:txBody>
      </p:sp>
      <p:sp>
        <p:nvSpPr>
          <p:cNvPr id="151" name="Shape 151"/>
          <p:cNvSpPr txBox="1"/>
          <p:nvPr/>
        </p:nvSpPr>
        <p:spPr>
          <a:xfrm>
            <a:off x="1493724" y="2747150"/>
            <a:ext cx="8678700" cy="960600"/>
          </a:xfrm>
          <a:prstGeom prst="rect">
            <a:avLst/>
          </a:prstGeom>
          <a:noFill/>
          <a:ln>
            <a:noFill/>
          </a:ln>
        </p:spPr>
        <p:txBody>
          <a:bodyPr lIns="91425" tIns="91425" rIns="91425" bIns="91425" anchor="t" anchorCtr="0">
            <a:noAutofit/>
          </a:bodyPr>
          <a:lstStyle/>
          <a:p>
            <a:pPr lvl="0" rtl="0">
              <a:spcBef>
                <a:spcPts val="0"/>
              </a:spcBef>
              <a:buNone/>
            </a:pPr>
            <a:r>
              <a:rPr lang="en" sz="2000" b="1" dirty="0" smtClean="0">
                <a:solidFill>
                  <a:schemeClr val="lt1"/>
                </a:solidFill>
                <a:latin typeface="Questrial"/>
                <a:ea typeface="Questrial"/>
                <a:cs typeface="Questrial"/>
                <a:sym typeface="Questrial"/>
              </a:rPr>
              <a:t>Social Media Management &amp; Marketing Success</a:t>
            </a:r>
            <a:endParaRPr lang="en" sz="2000" b="1" dirty="0">
              <a:solidFill>
                <a:schemeClr val="lt1"/>
              </a:solidFill>
              <a:latin typeface="Questrial"/>
              <a:ea typeface="Questrial"/>
              <a:cs typeface="Questrial"/>
              <a:sym typeface="Questrial"/>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150">
                                            <p:txEl>
                                              <p:pRg st="0" end="0"/>
                                            </p:txEl>
                                          </p:spTgt>
                                        </p:tgtEl>
                                        <p:attrNameLst>
                                          <p:attrName>style.visibility</p:attrName>
                                        </p:attrNameLst>
                                      </p:cBhvr>
                                      <p:to>
                                        <p:strVal val="visible"/>
                                      </p:to>
                                    </p:set>
                                    <p:animEffect transition="in" filter="fade">
                                      <p:cBhvr>
                                        <p:cTn id="7" dur="750"/>
                                        <p:tgtEl>
                                          <p:spTgt spid="15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750"/>
                                  </p:stCondLst>
                                  <p:childTnLst>
                                    <p:set>
                                      <p:cBhvr>
                                        <p:cTn id="10" dur="1" fill="hold">
                                          <p:stCondLst>
                                            <p:cond delay="0"/>
                                          </p:stCondLst>
                                        </p:cTn>
                                        <p:tgtEl>
                                          <p:spTgt spid="151">
                                            <p:txEl>
                                              <p:pRg st="0" end="0"/>
                                            </p:txEl>
                                          </p:spTgt>
                                        </p:tgtEl>
                                        <p:attrNameLst>
                                          <p:attrName>style.visibility</p:attrName>
                                        </p:attrNameLst>
                                      </p:cBhvr>
                                      <p:to>
                                        <p:strVal val="visible"/>
                                      </p:to>
                                    </p:set>
                                    <p:animEffect transition="in" filter="fade">
                                      <p:cBhvr>
                                        <p:cTn id="11" dur="1000"/>
                                        <p:tgtEl>
                                          <p:spTgt spid="1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D7C7">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769" y="2018581"/>
            <a:ext cx="3942273" cy="3053751"/>
          </a:xfrm>
        </p:spPr>
        <p:txBody>
          <a:bodyPr/>
          <a:lstStyle/>
          <a:p>
            <a:pPr algn="ctr"/>
            <a:r>
              <a:rPr lang="en-US" sz="2000" dirty="0">
                <a:latin typeface="Questrial" panose="020B0604020202020204" charset="0"/>
              </a:rPr>
              <a:t>There is no excuse for not having a perfect unit to show</a:t>
            </a:r>
            <a:r>
              <a:rPr lang="en-US" sz="2000" dirty="0" smtClean="0">
                <a:latin typeface="Questrial" panose="020B0604020202020204" charset="0"/>
              </a:rPr>
              <a:t>.</a:t>
            </a:r>
            <a:br>
              <a:rPr lang="en-US" sz="2000" dirty="0" smtClean="0">
                <a:latin typeface="Questrial" panose="020B0604020202020204" charset="0"/>
              </a:rPr>
            </a:br>
            <a:r>
              <a:rPr lang="en-US" sz="2000" dirty="0">
                <a:latin typeface="Questrial" panose="020B0604020202020204" charset="0"/>
              </a:rPr>
              <a:t/>
            </a:r>
            <a:br>
              <a:rPr lang="en-US" sz="2000" dirty="0">
                <a:latin typeface="Questrial" panose="020B0604020202020204" charset="0"/>
              </a:rPr>
            </a:br>
            <a:r>
              <a:rPr lang="en-US" sz="2000" dirty="0">
                <a:latin typeface="Questrial" panose="020B0604020202020204" charset="0"/>
              </a:rPr>
              <a:t>Show units should be well decorated, comfortable temperature, lights on, smells good, and welcoming.</a:t>
            </a:r>
          </a:p>
        </p:txBody>
      </p:sp>
      <p:pic>
        <p:nvPicPr>
          <p:cNvPr id="1026" name="Picture 2" descr="Image result for welcome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362311"/>
            <a:ext cx="3540005" cy="265500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241" y="1570007"/>
            <a:ext cx="3856007" cy="2940551"/>
          </a:xfrm>
          <a:prstGeom prst="rect">
            <a:avLst/>
          </a:prstGeom>
        </p:spPr>
      </p:pic>
      <p:pic>
        <p:nvPicPr>
          <p:cNvPr id="1032" name="Picture 8" descr="Image result for 2 black lines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323" y="174846"/>
            <a:ext cx="4821369" cy="1580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2 black lines clip art"/>
          <p:cNvPicPr>
            <a:picLocks noChangeAspect="1" noChangeArrowheads="1"/>
          </p:cNvPicPr>
          <p:nvPr/>
        </p:nvPicPr>
        <p:blipFill>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302321" y="-127858"/>
            <a:ext cx="4821369" cy="1580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2 black lines clip art"/>
          <p:cNvPicPr>
            <a:picLocks noChangeAspect="1" noChangeArrowheads="1"/>
          </p:cNvPicPr>
          <p:nvPr/>
        </p:nvPicPr>
        <p:blipFill>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302322" y="477550"/>
            <a:ext cx="4821369" cy="158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43687"/>
      </p:ext>
    </p:extLst>
  </p:cSld>
  <p:clrMapOvr>
    <a:masterClrMapping/>
  </p:clrMapOvr>
  <p:transition spd="slow"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D7C7">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974" y="384640"/>
            <a:ext cx="8520600" cy="572700"/>
          </a:xfrm>
        </p:spPr>
        <p:txBody>
          <a:bodyPr/>
          <a:lstStyle/>
          <a:p>
            <a:pPr algn="ctr"/>
            <a:r>
              <a:rPr lang="en-US" b="1" dirty="0" smtClean="0">
                <a:solidFill>
                  <a:schemeClr val="bg2">
                    <a:lumMod val="75000"/>
                  </a:schemeClr>
                </a:solidFill>
                <a:latin typeface="Questrial" panose="020B0604020202020204" charset="0"/>
              </a:rPr>
              <a:t>THE PRESENTATION: MOST IMPORTANT </a:t>
            </a:r>
            <a:endParaRPr lang="en-US" b="1" dirty="0">
              <a:solidFill>
                <a:schemeClr val="bg2">
                  <a:lumMod val="75000"/>
                </a:schemeClr>
              </a:solidFill>
              <a:latin typeface="Questrial" panose="020B0604020202020204" charset="0"/>
            </a:endParaRPr>
          </a:p>
        </p:txBody>
      </p:sp>
      <p:sp>
        <p:nvSpPr>
          <p:cNvPr id="3" name="TextBox 2"/>
          <p:cNvSpPr txBox="1"/>
          <p:nvPr/>
        </p:nvSpPr>
        <p:spPr>
          <a:xfrm>
            <a:off x="1004513" y="1197322"/>
            <a:ext cx="2614953" cy="707886"/>
          </a:xfrm>
          <a:prstGeom prst="rect">
            <a:avLst/>
          </a:prstGeom>
          <a:noFill/>
        </p:spPr>
        <p:txBody>
          <a:bodyPr wrap="square" rtlCol="0">
            <a:spAutoFit/>
          </a:bodyPr>
          <a:lstStyle/>
          <a:p>
            <a:r>
              <a:rPr lang="en-US" sz="2000" dirty="0">
                <a:solidFill>
                  <a:schemeClr val="bg2">
                    <a:lumMod val="75000"/>
                  </a:schemeClr>
                </a:solidFill>
                <a:latin typeface="Questrial" panose="020B0604020202020204" charset="0"/>
              </a:rPr>
              <a:t>Who wouldn’t want to live here?</a:t>
            </a:r>
          </a:p>
        </p:txBody>
      </p:sp>
      <p:sp>
        <p:nvSpPr>
          <p:cNvPr id="4" name="TextBox 3"/>
          <p:cNvSpPr txBox="1"/>
          <p:nvPr/>
        </p:nvSpPr>
        <p:spPr>
          <a:xfrm>
            <a:off x="5408761" y="1197322"/>
            <a:ext cx="2838091" cy="707886"/>
          </a:xfrm>
          <a:prstGeom prst="rect">
            <a:avLst/>
          </a:prstGeom>
          <a:noFill/>
        </p:spPr>
        <p:txBody>
          <a:bodyPr wrap="square" rtlCol="0">
            <a:spAutoFit/>
          </a:bodyPr>
          <a:lstStyle/>
          <a:p>
            <a:r>
              <a:rPr lang="en-US" sz="2000" dirty="0">
                <a:solidFill>
                  <a:schemeClr val="bg2">
                    <a:lumMod val="75000"/>
                  </a:schemeClr>
                </a:solidFill>
                <a:latin typeface="Questrial" panose="020B0604020202020204" charset="0"/>
              </a:rPr>
              <a:t>Details separate us from our competitors.</a:t>
            </a:r>
          </a:p>
        </p:txBody>
      </p:sp>
      <p:sp>
        <p:nvSpPr>
          <p:cNvPr id="6" name="AutoShape 4" descr="Image result for black line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black line clip art"/>
          <p:cNvSpPr>
            <a:spLocks noChangeAspect="1" noChangeArrowheads="1"/>
          </p:cNvSpPr>
          <p:nvPr/>
        </p:nvSpPr>
        <p:spPr bwMode="auto">
          <a:xfrm>
            <a:off x="307974" y="-2700467"/>
            <a:ext cx="3013195" cy="30132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Image may contain: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45" y="2145190"/>
            <a:ext cx="3500290" cy="2625217"/>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146" y="2073593"/>
            <a:ext cx="3517900" cy="2638425"/>
          </a:xfrm>
          <a:prstGeom prst="rect">
            <a:avLst/>
          </a:prstGeom>
        </p:spPr>
      </p:pic>
    </p:spTree>
    <p:extLst>
      <p:ext uri="{BB962C8B-B14F-4D97-AF65-F5344CB8AC3E}">
        <p14:creationId xmlns:p14="http://schemas.microsoft.com/office/powerpoint/2010/main" val="3819147958"/>
      </p:ext>
    </p:extLst>
  </p:cSld>
  <p:clrMapOvr>
    <a:masterClrMapping/>
  </p:clrMapOvr>
  <p:transition spd="slow"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5D7C7">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4455" y="203485"/>
            <a:ext cx="8520600" cy="572700"/>
          </a:xfrm>
        </p:spPr>
        <p:txBody>
          <a:bodyPr/>
          <a:lstStyle/>
          <a:p>
            <a:r>
              <a:rPr lang="en-US" sz="5000" b="1" dirty="0" smtClean="0">
                <a:solidFill>
                  <a:schemeClr val="bg2">
                    <a:lumMod val="75000"/>
                  </a:schemeClr>
                </a:solidFill>
                <a:latin typeface="Questrial" panose="020B0604020202020204" charset="0"/>
              </a:rPr>
              <a:t>Craigslist Posts</a:t>
            </a:r>
            <a:endParaRPr lang="en-US" sz="5000" b="1" dirty="0">
              <a:solidFill>
                <a:schemeClr val="bg2">
                  <a:lumMod val="75000"/>
                </a:schemeClr>
              </a:solidFill>
              <a:latin typeface="Questrial" panose="020B0604020202020204" charset="0"/>
            </a:endParaRPr>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461" y="1604514"/>
            <a:ext cx="4587124" cy="2832736"/>
          </a:xfrm>
          <a:prstGeom prst="rect">
            <a:avLst/>
          </a:prstGeom>
        </p:spPr>
      </p:pic>
      <p:sp>
        <p:nvSpPr>
          <p:cNvPr id="4" name="TextBox 3"/>
          <p:cNvSpPr txBox="1"/>
          <p:nvPr/>
        </p:nvSpPr>
        <p:spPr>
          <a:xfrm>
            <a:off x="862640" y="1440612"/>
            <a:ext cx="3286665" cy="3908762"/>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chemeClr val="bg2">
                    <a:lumMod val="75000"/>
                  </a:schemeClr>
                </a:solidFill>
                <a:latin typeface="Questrial" panose="020B0604020202020204" charset="0"/>
              </a:rPr>
              <a:t>Should be posting a minimum of 10 per day </a:t>
            </a:r>
            <a:r>
              <a:rPr lang="en-US" sz="1800" b="1" u="sng" dirty="0">
                <a:solidFill>
                  <a:schemeClr val="bg2">
                    <a:lumMod val="75000"/>
                  </a:schemeClr>
                </a:solidFill>
                <a:latin typeface="Questrial" panose="020B0604020202020204" charset="0"/>
              </a:rPr>
              <a:t>per person</a:t>
            </a:r>
            <a:r>
              <a:rPr lang="en-US" sz="1800" b="1" dirty="0" smtClean="0">
                <a:solidFill>
                  <a:schemeClr val="bg2">
                    <a:lumMod val="75000"/>
                  </a:schemeClr>
                </a:solidFill>
                <a:latin typeface="Questrial" panose="020B0604020202020204" charset="0"/>
              </a:rPr>
              <a:t>. </a:t>
            </a:r>
            <a:r>
              <a:rPr lang="en-US" sz="1100" b="1" dirty="0" smtClean="0">
                <a:solidFill>
                  <a:schemeClr val="bg2">
                    <a:lumMod val="75000"/>
                  </a:schemeClr>
                </a:solidFill>
                <a:latin typeface="Questrial" panose="020B0604020202020204" charset="0"/>
              </a:rPr>
              <a:t>If assistance is needed, please reach out. </a:t>
            </a:r>
          </a:p>
          <a:p>
            <a:endParaRPr lang="en-US" sz="1800" b="1" dirty="0">
              <a:solidFill>
                <a:schemeClr val="bg2">
                  <a:lumMod val="75000"/>
                </a:schemeClr>
              </a:solidFill>
              <a:latin typeface="Questrial" panose="020B0604020202020204" charset="0"/>
            </a:endParaRPr>
          </a:p>
          <a:p>
            <a:pPr marL="285750" indent="-285750">
              <a:buFont typeface="Arial" panose="020B0604020202020204" pitchFamily="34" charset="0"/>
              <a:buChar char="•"/>
            </a:pPr>
            <a:r>
              <a:rPr lang="en-US" sz="1800" b="1" dirty="0">
                <a:solidFill>
                  <a:schemeClr val="bg2">
                    <a:lumMod val="75000"/>
                  </a:schemeClr>
                </a:solidFill>
                <a:latin typeface="Questrial" panose="020B0604020202020204" charset="0"/>
              </a:rPr>
              <a:t>Grammatically correct</a:t>
            </a:r>
            <a:r>
              <a:rPr lang="en-US" sz="1800" b="1" dirty="0" smtClean="0">
                <a:solidFill>
                  <a:schemeClr val="bg2">
                    <a:lumMod val="75000"/>
                  </a:schemeClr>
                </a:solidFill>
                <a:latin typeface="Questrial" panose="020B0604020202020204" charset="0"/>
              </a:rPr>
              <a:t>.</a:t>
            </a:r>
          </a:p>
          <a:p>
            <a:endParaRPr lang="en-US" sz="1800" b="1" dirty="0">
              <a:solidFill>
                <a:schemeClr val="bg2">
                  <a:lumMod val="75000"/>
                </a:schemeClr>
              </a:solidFill>
              <a:latin typeface="Questrial" panose="020B0604020202020204" charset="0"/>
            </a:endParaRPr>
          </a:p>
          <a:p>
            <a:pPr marL="285750" indent="-285750">
              <a:buFont typeface="Arial" panose="020B0604020202020204" pitchFamily="34" charset="0"/>
              <a:buChar char="•"/>
            </a:pPr>
            <a:r>
              <a:rPr lang="en-US" sz="1800" b="1" dirty="0">
                <a:solidFill>
                  <a:schemeClr val="bg2">
                    <a:lumMod val="75000"/>
                  </a:schemeClr>
                </a:solidFill>
                <a:latin typeface="Questrial" panose="020B0604020202020204" charset="0"/>
              </a:rPr>
              <a:t>Accurate / up-to-date information</a:t>
            </a:r>
            <a:r>
              <a:rPr lang="en-US" sz="1800" b="1" dirty="0" smtClean="0">
                <a:solidFill>
                  <a:schemeClr val="bg2">
                    <a:lumMod val="75000"/>
                  </a:schemeClr>
                </a:solidFill>
                <a:latin typeface="Questrial" panose="020B0604020202020204" charset="0"/>
              </a:rPr>
              <a:t>!</a:t>
            </a:r>
          </a:p>
          <a:p>
            <a:endParaRPr lang="en-US" sz="1800" b="1" dirty="0">
              <a:solidFill>
                <a:schemeClr val="bg2">
                  <a:lumMod val="75000"/>
                </a:schemeClr>
              </a:solidFill>
              <a:latin typeface="Questrial" panose="020B0604020202020204" charset="0"/>
            </a:endParaRPr>
          </a:p>
          <a:p>
            <a:pPr marL="285750" indent="-285750">
              <a:buFont typeface="Arial" panose="020B0604020202020204" pitchFamily="34" charset="0"/>
              <a:buChar char="•"/>
            </a:pPr>
            <a:r>
              <a:rPr lang="en-US" sz="1800" b="1" dirty="0">
                <a:solidFill>
                  <a:schemeClr val="bg2">
                    <a:lumMod val="75000"/>
                  </a:schemeClr>
                </a:solidFill>
                <a:latin typeface="Questrial" panose="020B0604020202020204" charset="0"/>
              </a:rPr>
              <a:t>Variety of photos and ads</a:t>
            </a:r>
            <a:r>
              <a:rPr lang="en-US" sz="1800" b="1" dirty="0" smtClean="0">
                <a:solidFill>
                  <a:schemeClr val="bg2">
                    <a:lumMod val="75000"/>
                  </a:schemeClr>
                </a:solidFill>
                <a:latin typeface="Questrial" panose="020B0604020202020204" charset="0"/>
              </a:rPr>
              <a:t>.</a:t>
            </a:r>
          </a:p>
          <a:p>
            <a:pPr marL="285750" indent="-285750">
              <a:buFont typeface="Arial" panose="020B0604020202020204" pitchFamily="34" charset="0"/>
              <a:buChar char="•"/>
            </a:pPr>
            <a:endParaRPr lang="en-US" sz="1800" b="1" dirty="0">
              <a:solidFill>
                <a:schemeClr val="bg2">
                  <a:lumMod val="75000"/>
                </a:schemeClr>
              </a:solidFill>
              <a:latin typeface="Questrial" panose="020B0604020202020204" charset="0"/>
            </a:endParaRPr>
          </a:p>
          <a:p>
            <a:pPr marL="285750" indent="-285750">
              <a:buFont typeface="Arial" panose="020B0604020202020204" pitchFamily="34" charset="0"/>
              <a:buChar char="•"/>
            </a:pPr>
            <a:r>
              <a:rPr lang="en-US" sz="1800" b="1" i="1" u="sng" dirty="0" smtClean="0">
                <a:solidFill>
                  <a:schemeClr val="tx1"/>
                </a:solidFill>
                <a:latin typeface="Questrial" panose="020B0604020202020204" charset="0"/>
              </a:rPr>
              <a:t>THIS IS A MUST</a:t>
            </a:r>
            <a:endParaRPr lang="en-US" sz="1800" b="1" i="1" u="sng" dirty="0">
              <a:solidFill>
                <a:schemeClr val="tx1"/>
              </a:solidFill>
              <a:latin typeface="Questrial" panose="020B0604020202020204" charset="0"/>
            </a:endParaRPr>
          </a:p>
          <a:p>
            <a:endParaRPr lang="en-US" dirty="0"/>
          </a:p>
        </p:txBody>
      </p:sp>
    </p:spTree>
    <p:extLst>
      <p:ext uri="{BB962C8B-B14F-4D97-AF65-F5344CB8AC3E}">
        <p14:creationId xmlns:p14="http://schemas.microsoft.com/office/powerpoint/2010/main" val="74222968"/>
      </p:ext>
    </p:extLst>
  </p:cSld>
  <p:clrMapOvr>
    <a:masterClrMapping/>
  </p:clrMapOvr>
  <p:transition spd="slow"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D7C7">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0353"/>
            <a:ext cx="8520600" cy="572700"/>
          </a:xfrm>
        </p:spPr>
        <p:txBody>
          <a:bodyPr/>
          <a:lstStyle/>
          <a:p>
            <a:pPr algn="ctr"/>
            <a:r>
              <a:rPr lang="en-US" sz="4000" b="1" dirty="0" smtClean="0">
                <a:solidFill>
                  <a:schemeClr val="bg2">
                    <a:lumMod val="75000"/>
                  </a:schemeClr>
                </a:solidFill>
                <a:latin typeface="Questrial" panose="020B0604020202020204" charset="0"/>
              </a:rPr>
              <a:t>CRAIGSLIST NO </a:t>
            </a:r>
            <a:r>
              <a:rPr lang="en-US" sz="4000" b="1" dirty="0" err="1" smtClean="0">
                <a:solidFill>
                  <a:schemeClr val="bg2">
                    <a:lumMod val="75000"/>
                  </a:schemeClr>
                </a:solidFill>
                <a:latin typeface="Questrial" panose="020B0604020202020204" charset="0"/>
              </a:rPr>
              <a:t>NO</a:t>
            </a:r>
            <a:r>
              <a:rPr lang="en-US" sz="4000" b="1" dirty="0" smtClean="0">
                <a:solidFill>
                  <a:schemeClr val="bg2">
                    <a:lumMod val="75000"/>
                  </a:schemeClr>
                </a:solidFill>
                <a:latin typeface="Questrial" panose="020B0604020202020204" charset="0"/>
              </a:rPr>
              <a:t>:</a:t>
            </a:r>
            <a:endParaRPr lang="en-US" sz="4000" b="1" dirty="0"/>
          </a:p>
        </p:txBody>
      </p:sp>
      <p:pic>
        <p:nvPicPr>
          <p:cNvPr id="4098" name="Picture 2" descr="Image result for Craigs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07" y="1065269"/>
            <a:ext cx="727526" cy="7275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raigs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885" y="1065269"/>
            <a:ext cx="727526" cy="727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Craigs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549" y="1065269"/>
            <a:ext cx="727526" cy="727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Craigs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306" y="1065269"/>
            <a:ext cx="727526" cy="7275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Craigs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684" y="1065269"/>
            <a:ext cx="727526" cy="727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Craigs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465" y="1065269"/>
            <a:ext cx="727526" cy="7275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raigs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222" y="1065269"/>
            <a:ext cx="727526" cy="7275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raigs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979" y="1065269"/>
            <a:ext cx="727526" cy="7275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NG BLACK GIRL M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50" y="2518913"/>
            <a:ext cx="3199797" cy="2693826"/>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4" descr="Image result for CONFUSED PER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2129411" y="2357241"/>
            <a:ext cx="7001710" cy="2462213"/>
          </a:xfrm>
          <a:prstGeom prst="rect">
            <a:avLst/>
          </a:prstGeom>
          <a:noFill/>
        </p:spPr>
        <p:txBody>
          <a:bodyPr wrap="square" rtlCol="0">
            <a:spAutoFit/>
          </a:bodyPr>
          <a:lstStyle/>
          <a:p>
            <a:r>
              <a:rPr lang="en-US" dirty="0">
                <a:solidFill>
                  <a:schemeClr val="bg2">
                    <a:lumMod val="75000"/>
                  </a:schemeClr>
                </a:solidFill>
                <a:latin typeface="Questrial" panose="020B0604020202020204" charset="0"/>
              </a:rPr>
              <a:t>“Monthly rent: $945....HOWEVER LEASE IN </a:t>
            </a:r>
            <a:r>
              <a:rPr lang="en-US" dirty="0" smtClean="0">
                <a:solidFill>
                  <a:schemeClr val="bg2">
                    <a:lumMod val="75000"/>
                  </a:schemeClr>
                </a:solidFill>
                <a:latin typeface="Questrial" panose="020B0604020202020204" charset="0"/>
              </a:rPr>
              <a:t>March AND </a:t>
            </a:r>
            <a:r>
              <a:rPr lang="en-US" dirty="0">
                <a:solidFill>
                  <a:schemeClr val="bg2">
                    <a:lumMod val="75000"/>
                  </a:schemeClr>
                </a:solidFill>
                <a:latin typeface="Questrial" panose="020B0604020202020204" charset="0"/>
              </a:rPr>
              <a:t>REDUCE RENT TO $905!!” – posted </a:t>
            </a:r>
            <a:r>
              <a:rPr lang="en-US" dirty="0" smtClean="0">
                <a:solidFill>
                  <a:schemeClr val="bg2">
                    <a:lumMod val="75000"/>
                  </a:schemeClr>
                </a:solidFill>
                <a:latin typeface="Questrial" panose="020B0604020202020204" charset="0"/>
              </a:rPr>
              <a:t>04/09/18</a:t>
            </a:r>
          </a:p>
          <a:p>
            <a:endParaRPr lang="en-US" dirty="0" smtClean="0">
              <a:solidFill>
                <a:schemeClr val="bg2">
                  <a:lumMod val="75000"/>
                </a:schemeClr>
              </a:solidFill>
              <a:latin typeface="Questrial" panose="020B0604020202020204" charset="0"/>
            </a:endParaRPr>
          </a:p>
          <a:p>
            <a:endParaRPr lang="en-US" dirty="0">
              <a:solidFill>
                <a:schemeClr val="bg2">
                  <a:lumMod val="75000"/>
                </a:schemeClr>
              </a:solidFill>
              <a:latin typeface="Questrial" panose="020B0604020202020204" charset="0"/>
            </a:endParaRPr>
          </a:p>
          <a:p>
            <a:r>
              <a:rPr lang="en-US" dirty="0">
                <a:solidFill>
                  <a:schemeClr val="bg2">
                    <a:lumMod val="75000"/>
                  </a:schemeClr>
                </a:solidFill>
                <a:latin typeface="Questrial" panose="020B0604020202020204" charset="0"/>
              </a:rPr>
              <a:t>“One bedrooms starting at ONLY $665” – even with concession spread over </a:t>
            </a:r>
            <a:r>
              <a:rPr lang="en-US" dirty="0" smtClean="0">
                <a:solidFill>
                  <a:schemeClr val="bg2">
                    <a:lumMod val="75000"/>
                  </a:schemeClr>
                </a:solidFill>
                <a:latin typeface="Questrial" panose="020B0604020202020204" charset="0"/>
              </a:rPr>
              <a:t>12 </a:t>
            </a:r>
            <a:r>
              <a:rPr lang="en-US" dirty="0" err="1" smtClean="0">
                <a:solidFill>
                  <a:schemeClr val="bg2">
                    <a:lumMod val="75000"/>
                  </a:schemeClr>
                </a:solidFill>
                <a:latin typeface="Questrial" panose="020B0604020202020204" charset="0"/>
              </a:rPr>
              <a:t>mo</a:t>
            </a:r>
            <a:r>
              <a:rPr lang="en-US" dirty="0" smtClean="0">
                <a:solidFill>
                  <a:schemeClr val="bg2">
                    <a:lumMod val="75000"/>
                  </a:schemeClr>
                </a:solidFill>
                <a:latin typeface="Questrial" panose="020B0604020202020204" charset="0"/>
              </a:rPr>
              <a:t> </a:t>
            </a:r>
            <a:r>
              <a:rPr lang="en-US" dirty="0">
                <a:solidFill>
                  <a:schemeClr val="bg2">
                    <a:lumMod val="75000"/>
                  </a:schemeClr>
                </a:solidFill>
                <a:latin typeface="Questrial" panose="020B0604020202020204" charset="0"/>
              </a:rPr>
              <a:t>lease, the effective rent would be $720</a:t>
            </a:r>
            <a:r>
              <a:rPr lang="en-US" dirty="0" smtClean="0">
                <a:solidFill>
                  <a:schemeClr val="bg2">
                    <a:lumMod val="75000"/>
                  </a:schemeClr>
                </a:solidFill>
                <a:latin typeface="Questrial" panose="020B0604020202020204" charset="0"/>
              </a:rPr>
              <a:t>.</a:t>
            </a:r>
          </a:p>
          <a:p>
            <a:endParaRPr lang="en-US" dirty="0">
              <a:solidFill>
                <a:schemeClr val="bg2">
                  <a:lumMod val="75000"/>
                </a:schemeClr>
              </a:solidFill>
              <a:latin typeface="Questrial" panose="020B0604020202020204" charset="0"/>
            </a:endParaRPr>
          </a:p>
          <a:p>
            <a:endParaRPr lang="en-US" dirty="0" smtClean="0">
              <a:solidFill>
                <a:schemeClr val="bg2">
                  <a:lumMod val="75000"/>
                </a:schemeClr>
              </a:solidFill>
              <a:latin typeface="Questrial" panose="020B0604020202020204" charset="0"/>
            </a:endParaRPr>
          </a:p>
          <a:p>
            <a:r>
              <a:rPr lang="en-US" dirty="0">
                <a:solidFill>
                  <a:schemeClr val="bg2">
                    <a:lumMod val="75000"/>
                  </a:schemeClr>
                </a:solidFill>
                <a:latin typeface="Questrial" panose="020B0604020202020204" charset="0"/>
              </a:rPr>
              <a:t>“______________________________” – many days there are </a:t>
            </a:r>
            <a:r>
              <a:rPr lang="en-US" u="sng" dirty="0">
                <a:solidFill>
                  <a:schemeClr val="bg2">
                    <a:lumMod val="75000"/>
                  </a:schemeClr>
                </a:solidFill>
                <a:latin typeface="Questrial" panose="020B0604020202020204" charset="0"/>
              </a:rPr>
              <a:t>NO</a:t>
            </a:r>
            <a:r>
              <a:rPr lang="en-US" dirty="0">
                <a:solidFill>
                  <a:schemeClr val="bg2">
                    <a:lumMod val="75000"/>
                  </a:schemeClr>
                </a:solidFill>
                <a:latin typeface="Questrial" panose="020B0604020202020204" charset="0"/>
              </a:rPr>
              <a:t> ads posted for some properties.  </a:t>
            </a:r>
          </a:p>
          <a:p>
            <a:endParaRPr lang="en-US" dirty="0">
              <a:solidFill>
                <a:schemeClr val="bg2">
                  <a:lumMod val="75000"/>
                </a:schemeClr>
              </a:solidFill>
              <a:latin typeface="Questrial" panose="020B0604020202020204" charset="0"/>
            </a:endParaRPr>
          </a:p>
          <a:p>
            <a:endParaRPr lang="en-US" dirty="0"/>
          </a:p>
        </p:txBody>
      </p:sp>
    </p:spTree>
    <p:extLst>
      <p:ext uri="{BB962C8B-B14F-4D97-AF65-F5344CB8AC3E}">
        <p14:creationId xmlns:p14="http://schemas.microsoft.com/office/powerpoint/2010/main" val="3443282590"/>
      </p:ext>
    </p:extLst>
  </p:cSld>
  <p:clrMapOvr>
    <a:masterClrMapping/>
  </p:clrMapOvr>
  <p:transition spd="slow"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5D7C7">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solidFill>
                  <a:schemeClr val="bg2">
                    <a:lumMod val="75000"/>
                  </a:schemeClr>
                </a:solidFill>
                <a:latin typeface="Questrial" panose="020B0604020202020204" charset="0"/>
              </a:rPr>
              <a:t>Guess how many leases we received from Craigslist in 2017</a:t>
            </a:r>
            <a:endParaRPr lang="en-US" sz="4000" b="1" dirty="0">
              <a:solidFill>
                <a:schemeClr val="bg2">
                  <a:lumMod val="75000"/>
                </a:schemeClr>
              </a:solidFill>
              <a:latin typeface="Questrial" panose="020B0604020202020204" charset="0"/>
            </a:endParaRPr>
          </a:p>
        </p:txBody>
      </p:sp>
      <p:sp>
        <p:nvSpPr>
          <p:cNvPr id="3" name="TextBox 2"/>
          <p:cNvSpPr txBox="1"/>
          <p:nvPr/>
        </p:nvSpPr>
        <p:spPr>
          <a:xfrm>
            <a:off x="2852057" y="1981200"/>
            <a:ext cx="3178629" cy="2246769"/>
          </a:xfrm>
          <a:prstGeom prst="rect">
            <a:avLst/>
          </a:prstGeom>
          <a:noFill/>
        </p:spPr>
        <p:txBody>
          <a:bodyPr wrap="square" rtlCol="0">
            <a:spAutoFit/>
          </a:bodyPr>
          <a:lstStyle/>
          <a:p>
            <a:r>
              <a:rPr lang="en-US" sz="14000" b="1" dirty="0" smtClean="0">
                <a:latin typeface="Questrial" panose="020B0604020202020204" charset="0"/>
              </a:rPr>
              <a:t>672</a:t>
            </a:r>
            <a:endParaRPr lang="en-US" sz="14000" b="1" dirty="0">
              <a:latin typeface="Questrial" panose="020B0604020202020204" charset="0"/>
            </a:endParaRPr>
          </a:p>
        </p:txBody>
      </p:sp>
      <p:pic>
        <p:nvPicPr>
          <p:cNvPr id="7170" name="Picture 2" descr="Image result for question mark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43491">
            <a:off x="6579731" y="935913"/>
            <a:ext cx="2090573" cy="209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99162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410637"/>
      </p:ext>
    </p:extLst>
  </p:cSld>
  <p:clrMapOvr>
    <a:masterClrMapping/>
  </p:clrMapOvr>
  <p:transition spd="slow"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9"/>
          <p:cNvSpPr/>
          <p:nvPr/>
        </p:nvSpPr>
        <p:spPr>
          <a:xfrm>
            <a:off x="8627" y="0"/>
            <a:ext cx="9144000" cy="5170150"/>
          </a:xfrm>
          <a:prstGeom prst="rect">
            <a:avLst/>
          </a:prstGeom>
          <a:solidFill>
            <a:srgbClr val="3399CC">
              <a:alpha val="62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b="1" dirty="0"/>
          </a:p>
        </p:txBody>
      </p:sp>
      <p:sp>
        <p:nvSpPr>
          <p:cNvPr id="4" name="TextBox 3"/>
          <p:cNvSpPr txBox="1"/>
          <p:nvPr/>
        </p:nvSpPr>
        <p:spPr>
          <a:xfrm>
            <a:off x="905774" y="112143"/>
            <a:ext cx="7349706" cy="769441"/>
          </a:xfrm>
          <a:prstGeom prst="rect">
            <a:avLst/>
          </a:prstGeom>
          <a:noFill/>
        </p:spPr>
        <p:txBody>
          <a:bodyPr wrap="square" rtlCol="0">
            <a:spAutoFit/>
          </a:bodyPr>
          <a:lstStyle/>
          <a:p>
            <a:pPr lvl="0"/>
            <a:r>
              <a:rPr lang="en" sz="3000" b="1" dirty="0">
                <a:solidFill>
                  <a:srgbClr val="FFFFFF"/>
                </a:solidFill>
                <a:latin typeface="Questrial"/>
                <a:ea typeface="Questrial"/>
                <a:cs typeface="Questrial"/>
                <a:sym typeface="Questrial"/>
              </a:rPr>
              <a:t>Most popular social networks worldwide</a:t>
            </a:r>
          </a:p>
          <a:p>
            <a:endParaRPr lang="en-US" dirty="0"/>
          </a:p>
        </p:txBody>
      </p:sp>
      <p:grpSp>
        <p:nvGrpSpPr>
          <p:cNvPr id="5" name="Shape 255"/>
          <p:cNvGrpSpPr/>
          <p:nvPr/>
        </p:nvGrpSpPr>
        <p:grpSpPr>
          <a:xfrm>
            <a:off x="0" y="1414732"/>
            <a:ext cx="3786404" cy="3728768"/>
            <a:chOff x="5273426" y="2947521"/>
            <a:chExt cx="1278900" cy="1148827"/>
          </a:xfrm>
        </p:grpSpPr>
        <p:pic>
          <p:nvPicPr>
            <p:cNvPr id="6" name="Shape 257"/>
            <p:cNvPicPr preferRelativeResize="0"/>
            <p:nvPr/>
          </p:nvPicPr>
          <p:blipFill rotWithShape="1">
            <a:blip r:embed="rId3">
              <a:alphaModFix/>
            </a:blip>
            <a:srcRect b="42817"/>
            <a:stretch/>
          </p:blipFill>
          <p:spPr>
            <a:xfrm>
              <a:off x="5430880" y="2947521"/>
              <a:ext cx="957941" cy="1148827"/>
            </a:xfrm>
            <a:prstGeom prst="rect">
              <a:avLst/>
            </a:prstGeom>
            <a:noFill/>
            <a:ln>
              <a:noFill/>
            </a:ln>
          </p:spPr>
        </p:pic>
        <p:pic>
          <p:nvPicPr>
            <p:cNvPr id="7" name="Shape 258" descr="unnamed-2.png"/>
            <p:cNvPicPr preferRelativeResize="0"/>
            <p:nvPr/>
          </p:nvPicPr>
          <p:blipFill rotWithShape="1">
            <a:blip r:embed="rId4">
              <a:alphaModFix/>
            </a:blip>
            <a:srcRect t="12565" b="28440"/>
            <a:stretch/>
          </p:blipFill>
          <p:spPr>
            <a:xfrm>
              <a:off x="5503304" y="3220647"/>
              <a:ext cx="831330" cy="870928"/>
            </a:xfrm>
            <a:prstGeom prst="rect">
              <a:avLst/>
            </a:prstGeom>
            <a:noFill/>
            <a:ln w="9525" cap="flat" cmpd="sng">
              <a:solidFill>
                <a:srgbClr val="434343"/>
              </a:solidFill>
              <a:prstDash val="solid"/>
              <a:round/>
              <a:headEnd type="none" w="med" len="med"/>
              <a:tailEnd type="none" w="med" len="med"/>
            </a:ln>
          </p:spPr>
        </p:pic>
        <p:cxnSp>
          <p:nvCxnSpPr>
            <p:cNvPr id="8" name="Shape 259"/>
            <p:cNvCxnSpPr/>
            <p:nvPr/>
          </p:nvCxnSpPr>
          <p:spPr>
            <a:xfrm>
              <a:off x="5273426" y="4090650"/>
              <a:ext cx="1278900" cy="0"/>
            </a:xfrm>
            <a:prstGeom prst="straightConnector1">
              <a:avLst/>
            </a:prstGeom>
            <a:noFill/>
            <a:ln w="19050" cap="flat" cmpd="sng">
              <a:solidFill>
                <a:schemeClr val="dk2"/>
              </a:solidFill>
              <a:prstDash val="solid"/>
              <a:round/>
              <a:headEnd type="none" w="lg" len="lg"/>
              <a:tailEnd type="none" w="lg" len="lg"/>
            </a:ln>
          </p:spPr>
        </p:cxn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93" y="2301221"/>
            <a:ext cx="2461296" cy="280529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627" y="802256"/>
            <a:ext cx="3827992" cy="4142699"/>
          </a:xfrm>
          <a:prstGeom prst="rect">
            <a:avLst/>
          </a:prstGeom>
          <a:effectLst>
            <a:glow rad="228600">
              <a:schemeClr val="tx2">
                <a:alpha val="40000"/>
              </a:schemeClr>
            </a:glow>
          </a:effectLst>
        </p:spPr>
      </p:pic>
    </p:spTree>
    <p:extLst>
      <p:ext uri="{BB962C8B-B14F-4D97-AF65-F5344CB8AC3E}">
        <p14:creationId xmlns:p14="http://schemas.microsoft.com/office/powerpoint/2010/main" val="2772530770"/>
      </p:ext>
    </p:extLst>
  </p:cSld>
  <p:clrMapOvr>
    <a:masterClrMapping/>
  </p:clrMapOvr>
  <p:transition spd="slow"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
        <p:cNvGrpSpPr/>
        <p:nvPr/>
      </p:nvGrpSpPr>
      <p:grpSpPr>
        <a:xfrm>
          <a:off x="0" y="0"/>
          <a:ext cx="0" cy="0"/>
          <a:chOff x="0" y="0"/>
          <a:chExt cx="0" cy="0"/>
        </a:xfrm>
      </p:grpSpPr>
      <p:pic>
        <p:nvPicPr>
          <p:cNvPr id="8206" name="Picture 14" descr="Image result for facebook thumbs up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9812"/>
            <a:ext cx="3443814" cy="3160761"/>
          </a:xfrm>
          <a:prstGeom prst="rect">
            <a:avLst/>
          </a:prstGeom>
          <a:noFill/>
          <a:extLst>
            <a:ext uri="{909E8E84-426E-40DD-AFC4-6F175D3DCCD1}">
              <a14:hiddenFill xmlns:a14="http://schemas.microsoft.com/office/drawing/2010/main">
                <a:solidFill>
                  <a:srgbClr val="FFFFFF"/>
                </a:solidFill>
              </a14:hiddenFill>
            </a:ext>
          </a:extLst>
        </p:spPr>
      </p:pic>
      <p:sp>
        <p:nvSpPr>
          <p:cNvPr id="12" name="Shape 149"/>
          <p:cNvSpPr/>
          <p:nvPr/>
        </p:nvSpPr>
        <p:spPr>
          <a:xfrm>
            <a:off x="8627" y="0"/>
            <a:ext cx="9144000" cy="5170150"/>
          </a:xfrm>
          <a:prstGeom prst="rect">
            <a:avLst/>
          </a:prstGeom>
          <a:solidFill>
            <a:srgbClr val="3399CC">
              <a:alpha val="62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b="1" dirty="0"/>
          </a:p>
        </p:txBody>
      </p:sp>
      <p:sp>
        <p:nvSpPr>
          <p:cNvPr id="10" name="TextBox 9"/>
          <p:cNvSpPr txBox="1"/>
          <p:nvPr/>
        </p:nvSpPr>
        <p:spPr>
          <a:xfrm>
            <a:off x="1509623" y="354804"/>
            <a:ext cx="6564702" cy="707886"/>
          </a:xfrm>
          <a:prstGeom prst="rect">
            <a:avLst/>
          </a:prstGeom>
          <a:noFill/>
        </p:spPr>
        <p:txBody>
          <a:bodyPr wrap="square" rtlCol="0">
            <a:spAutoFit/>
          </a:bodyPr>
          <a:lstStyle/>
          <a:p>
            <a:r>
              <a:rPr lang="en-US" sz="4000" b="1" dirty="0" smtClean="0">
                <a:solidFill>
                  <a:schemeClr val="bg1"/>
                </a:solidFill>
                <a:latin typeface="Questrial" panose="020B0604020202020204" charset="0"/>
              </a:rPr>
              <a:t>FACEBOOK MARKETING </a:t>
            </a:r>
            <a:endParaRPr lang="en-US" sz="4000" b="1" dirty="0">
              <a:solidFill>
                <a:schemeClr val="bg1"/>
              </a:solidFill>
              <a:latin typeface="Questrial" panose="020B0604020202020204" charset="0"/>
            </a:endParaRPr>
          </a:p>
        </p:txBody>
      </p:sp>
      <p:sp>
        <p:nvSpPr>
          <p:cNvPr id="11" name="TextBox 10"/>
          <p:cNvSpPr txBox="1"/>
          <p:nvPr/>
        </p:nvSpPr>
        <p:spPr>
          <a:xfrm>
            <a:off x="966159" y="1244966"/>
            <a:ext cx="7228936"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Questrial" panose="020B0604020202020204" charset="0"/>
              </a:rPr>
              <a:t>By now, the majority of you have a Facebook page. </a:t>
            </a:r>
            <a:r>
              <a:rPr lang="en-US" sz="1600" dirty="0" smtClean="0">
                <a:solidFill>
                  <a:schemeClr val="bg1"/>
                </a:solidFill>
                <a:latin typeface="Questrial" panose="020B0604020202020204" charset="0"/>
              </a:rPr>
              <a:t>If you would like one, please let us know.</a:t>
            </a:r>
          </a:p>
          <a:p>
            <a:endParaRPr lang="en-US" sz="1600" dirty="0">
              <a:solidFill>
                <a:schemeClr val="bg1"/>
              </a:solidFill>
              <a:latin typeface="Questrial" panose="020B0604020202020204" charset="0"/>
            </a:endParaRPr>
          </a:p>
          <a:p>
            <a:pPr marL="285750" indent="-285750">
              <a:buFont typeface="Arial" panose="020B0604020202020204" pitchFamily="34" charset="0"/>
              <a:buChar char="•"/>
            </a:pPr>
            <a:r>
              <a:rPr lang="en-US" sz="1600" b="1" u="sng" dirty="0">
                <a:solidFill>
                  <a:schemeClr val="bg1"/>
                </a:solidFill>
                <a:latin typeface="Questrial" panose="020B0604020202020204" charset="0"/>
              </a:rPr>
              <a:t>The Facebook page must be managed!</a:t>
            </a:r>
            <a:r>
              <a:rPr lang="en-US" sz="1600" dirty="0">
                <a:solidFill>
                  <a:schemeClr val="bg1"/>
                </a:solidFill>
                <a:latin typeface="Questrial" panose="020B0604020202020204" charset="0"/>
              </a:rPr>
              <a:t> Marketing, PMT, &amp; Managers all monitor the pages.  We have them “locked down” for the most part.  We don’t want the ability to review the property or post on our Facebook walls</a:t>
            </a:r>
            <a:r>
              <a:rPr lang="en-US" sz="1600" dirty="0" smtClean="0">
                <a:solidFill>
                  <a:schemeClr val="bg1"/>
                </a:solidFill>
                <a:latin typeface="Questrial" panose="020B0604020202020204" charset="0"/>
              </a:rPr>
              <a:t>. For those who do not have control of their page, you can still email pictures/suggestions to Lauren </a:t>
            </a:r>
            <a:r>
              <a:rPr lang="en-US" sz="1600" dirty="0" err="1" smtClean="0">
                <a:solidFill>
                  <a:schemeClr val="bg1"/>
                </a:solidFill>
                <a:latin typeface="Questrial" panose="020B0604020202020204" charset="0"/>
              </a:rPr>
              <a:t>Mirhashemi</a:t>
            </a:r>
            <a:r>
              <a:rPr lang="en-US" sz="1600" dirty="0" smtClean="0">
                <a:solidFill>
                  <a:schemeClr val="bg1"/>
                </a:solidFill>
                <a:latin typeface="Questrial" panose="020B0604020202020204" charset="0"/>
              </a:rPr>
              <a:t>, our social media assistant, at </a:t>
            </a:r>
            <a:r>
              <a:rPr lang="en-US" sz="1600" dirty="0" smtClean="0">
                <a:solidFill>
                  <a:schemeClr val="bg1"/>
                </a:solidFill>
                <a:latin typeface="Questrial" panose="020B0604020202020204" charset="0"/>
                <a:hlinkClick r:id="rId3"/>
              </a:rPr>
              <a:t>lmirhashemi@medve.com</a:t>
            </a:r>
            <a:r>
              <a:rPr lang="en-US" sz="1600" dirty="0">
                <a:solidFill>
                  <a:schemeClr val="bg1"/>
                </a:solidFill>
                <a:latin typeface="Questrial" panose="020B0604020202020204" charset="0"/>
              </a:rPr>
              <a:t> </a:t>
            </a:r>
            <a:r>
              <a:rPr lang="en-US" sz="1600" dirty="0" smtClean="0">
                <a:solidFill>
                  <a:schemeClr val="bg1"/>
                </a:solidFill>
                <a:latin typeface="Questrial" panose="020B0604020202020204" charset="0"/>
              </a:rPr>
              <a:t>including our Marketing department.</a:t>
            </a:r>
          </a:p>
          <a:p>
            <a:endParaRPr lang="en-US" sz="1600" dirty="0">
              <a:solidFill>
                <a:schemeClr val="bg1"/>
              </a:solidFill>
              <a:latin typeface="Questrial" panose="020B0604020202020204" charset="0"/>
            </a:endParaRPr>
          </a:p>
          <a:p>
            <a:pPr marL="285750" indent="-285750">
              <a:buFont typeface="Arial" panose="020B0604020202020204" pitchFamily="34" charset="0"/>
              <a:buChar char="•"/>
            </a:pPr>
            <a:r>
              <a:rPr lang="en-US" sz="1600" dirty="0">
                <a:solidFill>
                  <a:schemeClr val="bg1"/>
                </a:solidFill>
                <a:latin typeface="Questrial" panose="020B0604020202020204" charset="0"/>
              </a:rPr>
              <a:t>Residents / prospects can and do comment on our posts.  We like this!  Generally, they are tagging friends or family that are looking to move or they are wanting to schedule an appointment.</a:t>
            </a:r>
          </a:p>
          <a:p>
            <a:endParaRPr lang="en-US" sz="1600" dirty="0"/>
          </a:p>
        </p:txBody>
      </p:sp>
    </p:spTree>
    <p:extLst>
      <p:ext uri="{BB962C8B-B14F-4D97-AF65-F5344CB8AC3E}">
        <p14:creationId xmlns:p14="http://schemas.microsoft.com/office/powerpoint/2010/main" val="2658511080"/>
      </p:ext>
    </p:extLst>
  </p:cSld>
  <p:clrMapOvr>
    <a:masterClrMapping/>
  </p:clrMapOvr>
  <p:transition spd="slow"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
        <p:cNvGrpSpPr/>
        <p:nvPr/>
      </p:nvGrpSpPr>
      <p:grpSpPr>
        <a:xfrm>
          <a:off x="0" y="0"/>
          <a:ext cx="0" cy="0"/>
          <a:chOff x="0" y="0"/>
          <a:chExt cx="0" cy="0"/>
        </a:xfrm>
      </p:grpSpPr>
      <p:sp>
        <p:nvSpPr>
          <p:cNvPr id="3" name="Shape 149"/>
          <p:cNvSpPr/>
          <p:nvPr/>
        </p:nvSpPr>
        <p:spPr>
          <a:xfrm>
            <a:off x="8627" y="0"/>
            <a:ext cx="9144000" cy="5170150"/>
          </a:xfrm>
          <a:prstGeom prst="rect">
            <a:avLst/>
          </a:prstGeom>
          <a:solidFill>
            <a:srgbClr val="3399CC">
              <a:alpha val="62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b="1" dirty="0"/>
          </a:p>
        </p:txBody>
      </p:sp>
      <p:sp>
        <p:nvSpPr>
          <p:cNvPr id="4" name="TextBox 3"/>
          <p:cNvSpPr txBox="1"/>
          <p:nvPr/>
        </p:nvSpPr>
        <p:spPr>
          <a:xfrm>
            <a:off x="189780" y="422694"/>
            <a:ext cx="6961517" cy="553998"/>
          </a:xfrm>
          <a:prstGeom prst="rect">
            <a:avLst/>
          </a:prstGeom>
          <a:noFill/>
        </p:spPr>
        <p:txBody>
          <a:bodyPr wrap="square" rtlCol="0">
            <a:spAutoFit/>
          </a:bodyPr>
          <a:lstStyle/>
          <a:p>
            <a:r>
              <a:rPr lang="en-US" sz="3000" b="1" dirty="0" smtClean="0">
                <a:solidFill>
                  <a:schemeClr val="bg1"/>
                </a:solidFill>
                <a:latin typeface="Questrial" panose="020B0604020202020204" charset="0"/>
              </a:rPr>
              <a:t>THE SAME RULES APPLY:</a:t>
            </a:r>
            <a:endParaRPr lang="en-US" sz="3000" b="1" dirty="0">
              <a:solidFill>
                <a:schemeClr val="bg1"/>
              </a:solidFill>
              <a:latin typeface="Questrial" panose="020B0604020202020204" charset="0"/>
            </a:endParaRPr>
          </a:p>
        </p:txBody>
      </p:sp>
      <p:sp>
        <p:nvSpPr>
          <p:cNvPr id="5" name="TextBox 4"/>
          <p:cNvSpPr txBox="1"/>
          <p:nvPr/>
        </p:nvSpPr>
        <p:spPr>
          <a:xfrm>
            <a:off x="267419" y="1226761"/>
            <a:ext cx="4632384" cy="276998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Questrial" panose="020B0604020202020204" charset="0"/>
              </a:rPr>
              <a:t>Grammatically correct posts</a:t>
            </a:r>
            <a:r>
              <a:rPr lang="en-US" sz="2000" dirty="0" smtClean="0">
                <a:solidFill>
                  <a:schemeClr val="bg1"/>
                </a:solidFill>
                <a:latin typeface="Questrial" panose="020B0604020202020204" charset="0"/>
              </a:rPr>
              <a:t>.</a:t>
            </a:r>
          </a:p>
          <a:p>
            <a:endParaRPr lang="en-US" sz="2000" dirty="0">
              <a:solidFill>
                <a:schemeClr val="bg1"/>
              </a:solidFill>
              <a:latin typeface="Questrial" panose="020B0604020202020204" charset="0"/>
            </a:endParaRPr>
          </a:p>
          <a:p>
            <a:pPr marL="285750" indent="-285750">
              <a:buFont typeface="Arial" panose="020B0604020202020204" pitchFamily="34" charset="0"/>
              <a:buChar char="•"/>
            </a:pPr>
            <a:r>
              <a:rPr lang="en-US" sz="2000" dirty="0">
                <a:solidFill>
                  <a:schemeClr val="bg1"/>
                </a:solidFill>
                <a:latin typeface="Questrial" panose="020B0604020202020204" charset="0"/>
              </a:rPr>
              <a:t>Ban users</a:t>
            </a:r>
            <a:r>
              <a:rPr lang="en-US" sz="2000" dirty="0" smtClean="0">
                <a:solidFill>
                  <a:schemeClr val="bg1"/>
                </a:solidFill>
                <a:latin typeface="Questrial" panose="020B0604020202020204" charset="0"/>
              </a:rPr>
              <a:t>.</a:t>
            </a:r>
          </a:p>
          <a:p>
            <a:endParaRPr lang="en-US" sz="2000" dirty="0">
              <a:solidFill>
                <a:schemeClr val="bg1"/>
              </a:solidFill>
              <a:latin typeface="Questrial" panose="020B0604020202020204" charset="0"/>
            </a:endParaRPr>
          </a:p>
          <a:p>
            <a:pPr marL="285750" indent="-285750">
              <a:buFont typeface="Arial" panose="020B0604020202020204" pitchFamily="34" charset="0"/>
              <a:buChar char="•"/>
            </a:pPr>
            <a:r>
              <a:rPr lang="en-US" sz="2000" dirty="0">
                <a:solidFill>
                  <a:schemeClr val="bg1"/>
                </a:solidFill>
                <a:latin typeface="Questrial" panose="020B0604020202020204" charset="0"/>
              </a:rPr>
              <a:t>Delete comments</a:t>
            </a:r>
            <a:r>
              <a:rPr lang="en-US" sz="2000" dirty="0" smtClean="0">
                <a:solidFill>
                  <a:schemeClr val="bg1"/>
                </a:solidFill>
                <a:latin typeface="Questrial" panose="020B0604020202020204" charset="0"/>
              </a:rPr>
              <a:t>.</a:t>
            </a:r>
          </a:p>
          <a:p>
            <a:endParaRPr lang="en-US" sz="2000" dirty="0">
              <a:solidFill>
                <a:schemeClr val="bg1"/>
              </a:solidFill>
              <a:latin typeface="Questrial" panose="020B0604020202020204" charset="0"/>
            </a:endParaRPr>
          </a:p>
          <a:p>
            <a:pPr marL="285750" indent="-285750">
              <a:buFont typeface="Arial" panose="020B0604020202020204" pitchFamily="34" charset="0"/>
              <a:buChar char="•"/>
            </a:pPr>
            <a:r>
              <a:rPr lang="en-US" sz="2000" dirty="0">
                <a:solidFill>
                  <a:schemeClr val="bg1"/>
                </a:solidFill>
                <a:latin typeface="Questrial" panose="020B0604020202020204" charset="0"/>
              </a:rPr>
              <a:t>Will be seen by more people and sooner than a Craigslist post.</a:t>
            </a:r>
          </a:p>
          <a:p>
            <a:endParaRPr lang="en-US" dirty="0"/>
          </a:p>
        </p:txBody>
      </p:sp>
      <p:pic>
        <p:nvPicPr>
          <p:cNvPr id="6" name="Content Placeholder 4"/>
          <p:cNvPicPr>
            <a:picLocks noChangeAspect="1"/>
          </p:cNvPicPr>
          <p:nvPr/>
        </p:nvPicPr>
        <p:blipFill>
          <a:blip r:embed="rId3">
            <a:extLst>
              <a:ext uri="{BEBA8EAE-BF5A-486C-A8C5-ECC9F3942E4B}">
                <a14:imgProps xmlns:a14="http://schemas.microsoft.com/office/drawing/2010/main">
                  <a14:imgLayer r:embed="rId4">
                    <a14:imgEffect>
                      <a14:artisticCrisscrossEtching pressure="0"/>
                    </a14:imgEffect>
                  </a14:imgLayer>
                </a14:imgProps>
              </a:ext>
              <a:ext uri="{28A0092B-C50C-407E-A947-70E740481C1C}">
                <a14:useLocalDpi xmlns:a14="http://schemas.microsoft.com/office/drawing/2010/main" val="0"/>
              </a:ext>
            </a:extLst>
          </a:blip>
          <a:stretch>
            <a:fillRect/>
          </a:stretch>
        </p:blipFill>
        <p:spPr>
          <a:xfrm>
            <a:off x="4968815" y="1313025"/>
            <a:ext cx="3845253" cy="2410548"/>
          </a:xfrm>
          <a:prstGeom prst="rect">
            <a:avLst/>
          </a:prstGeom>
        </p:spPr>
      </p:pic>
      <p:pic>
        <p:nvPicPr>
          <p:cNvPr id="9218" name="Picture 2" descr="Image result for facebook reactions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47" y="4246819"/>
            <a:ext cx="3950897" cy="88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35435"/>
      </p:ext>
    </p:extLst>
  </p:cSld>
  <p:clrMapOvr>
    <a:masterClrMapping/>
  </p:clrMapOvr>
  <p:transition spd="slow"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3882025" y="4748725"/>
            <a:ext cx="4881000" cy="3300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1000" dirty="0">
                <a:solidFill>
                  <a:srgbClr val="CCCCCC"/>
                </a:solidFill>
                <a:latin typeface="Questrial"/>
                <a:ea typeface="Questrial"/>
                <a:cs typeface="Questrial"/>
                <a:sym typeface="Questrial"/>
              </a:rPr>
              <a:t>Source: </a:t>
            </a:r>
            <a:r>
              <a:rPr lang="en" sz="1000" dirty="0" smtClean="0">
                <a:solidFill>
                  <a:srgbClr val="CCCCCC"/>
                </a:solidFill>
                <a:latin typeface="Questrial"/>
                <a:ea typeface="Questrial"/>
                <a:cs typeface="Questrial"/>
                <a:sym typeface="Questrial"/>
              </a:rPr>
              <a:t>Facebook</a:t>
            </a:r>
            <a:r>
              <a:rPr lang="en" sz="1000" dirty="0">
                <a:solidFill>
                  <a:srgbClr val="CCCCCC"/>
                </a:solidFill>
                <a:latin typeface="Questrial"/>
                <a:ea typeface="Questrial"/>
                <a:cs typeface="Questrial"/>
                <a:sym typeface="Questrial"/>
              </a:rPr>
              <a:t>	</a:t>
            </a:r>
          </a:p>
        </p:txBody>
      </p:sp>
      <p:sp>
        <p:nvSpPr>
          <p:cNvPr id="160" name="Shape 160"/>
          <p:cNvSpPr txBox="1"/>
          <p:nvPr/>
        </p:nvSpPr>
        <p:spPr>
          <a:xfrm>
            <a:off x="152400" y="53575"/>
            <a:ext cx="8883900" cy="857400"/>
          </a:xfrm>
          <a:prstGeom prst="rect">
            <a:avLst/>
          </a:prstGeom>
          <a:noFill/>
          <a:ln>
            <a:noFill/>
          </a:ln>
        </p:spPr>
        <p:txBody>
          <a:bodyPr lIns="91425" tIns="91425" rIns="91425" bIns="91425" anchor="b" anchorCtr="0">
            <a:noAutofit/>
          </a:bodyPr>
          <a:lstStyle/>
          <a:p>
            <a:pPr lvl="0" rtl="0">
              <a:spcBef>
                <a:spcPts val="0"/>
              </a:spcBef>
              <a:buNone/>
            </a:pPr>
            <a:r>
              <a:rPr lang="en" sz="3600" b="1" dirty="0">
                <a:solidFill>
                  <a:srgbClr val="434343"/>
                </a:solidFill>
                <a:latin typeface="Questrial"/>
                <a:ea typeface="Questrial"/>
                <a:cs typeface="Questrial"/>
                <a:sym typeface="Questrial"/>
              </a:rPr>
              <a:t>Consumers Are on Facebook</a:t>
            </a:r>
          </a:p>
        </p:txBody>
      </p:sp>
      <p:sp>
        <p:nvSpPr>
          <p:cNvPr id="162" name="Shape 162"/>
          <p:cNvSpPr txBox="1"/>
          <p:nvPr/>
        </p:nvSpPr>
        <p:spPr>
          <a:xfrm>
            <a:off x="3794875" y="3645175"/>
            <a:ext cx="4720200" cy="7762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44000"/>
              <a:buFont typeface="Arial"/>
              <a:buNone/>
            </a:pPr>
            <a:r>
              <a:rPr lang="en" sz="2000" b="1" dirty="0">
                <a:solidFill>
                  <a:srgbClr val="00ABE5"/>
                </a:solidFill>
                <a:latin typeface="Questrial"/>
                <a:ea typeface="Questrial"/>
                <a:cs typeface="Questrial"/>
                <a:sym typeface="Questrial"/>
              </a:rPr>
              <a:t>44%</a:t>
            </a:r>
            <a:r>
              <a:rPr lang="en" sz="2000" b="1" dirty="0">
                <a:solidFill>
                  <a:srgbClr val="434343"/>
                </a:solidFill>
                <a:latin typeface="Questrial"/>
                <a:ea typeface="Questrial"/>
                <a:cs typeface="Questrial"/>
                <a:sym typeface="Questrial"/>
              </a:rPr>
              <a:t> of users only access Facebook via a mobile device.</a:t>
            </a:r>
          </a:p>
        </p:txBody>
      </p:sp>
      <p:sp>
        <p:nvSpPr>
          <p:cNvPr id="163" name="Shape 163"/>
          <p:cNvSpPr txBox="1"/>
          <p:nvPr/>
        </p:nvSpPr>
        <p:spPr>
          <a:xfrm>
            <a:off x="3882025" y="1467325"/>
            <a:ext cx="4968150" cy="801812"/>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b="1" dirty="0">
                <a:solidFill>
                  <a:srgbClr val="434343"/>
                </a:solidFill>
                <a:latin typeface="Questrial"/>
                <a:ea typeface="Questrial"/>
                <a:cs typeface="Questrial"/>
                <a:sym typeface="Questrial"/>
              </a:rPr>
              <a:t>Over </a:t>
            </a:r>
            <a:r>
              <a:rPr lang="en" sz="2000" b="1" dirty="0">
                <a:solidFill>
                  <a:srgbClr val="00ABE5"/>
                </a:solidFill>
                <a:latin typeface="Questrial"/>
                <a:ea typeface="Questrial"/>
                <a:cs typeface="Questrial"/>
                <a:sym typeface="Questrial"/>
              </a:rPr>
              <a:t>50%</a:t>
            </a:r>
            <a:r>
              <a:rPr lang="en" sz="2000" b="1" dirty="0">
                <a:solidFill>
                  <a:srgbClr val="434343"/>
                </a:solidFill>
                <a:latin typeface="Questrial"/>
                <a:ea typeface="Questrial"/>
                <a:cs typeface="Questrial"/>
                <a:sym typeface="Questrial"/>
              </a:rPr>
              <a:t> of U.S. consumers </a:t>
            </a:r>
            <a:br>
              <a:rPr lang="en" sz="2000" b="1" dirty="0">
                <a:solidFill>
                  <a:srgbClr val="434343"/>
                </a:solidFill>
                <a:latin typeface="Questrial"/>
                <a:ea typeface="Questrial"/>
                <a:cs typeface="Questrial"/>
                <a:sym typeface="Questrial"/>
              </a:rPr>
            </a:br>
            <a:r>
              <a:rPr lang="en" sz="2000" b="1" dirty="0">
                <a:solidFill>
                  <a:srgbClr val="434343"/>
                </a:solidFill>
                <a:latin typeface="Questrial"/>
                <a:ea typeface="Questrial"/>
                <a:cs typeface="Questrial"/>
                <a:sym typeface="Questrial"/>
              </a:rPr>
              <a:t>are on Facebook. </a:t>
            </a:r>
          </a:p>
          <a:p>
            <a:pPr lvl="0" rtl="0">
              <a:lnSpc>
                <a:spcPct val="115000"/>
              </a:lnSpc>
              <a:spcBef>
                <a:spcPts val="0"/>
              </a:spcBef>
              <a:buNone/>
            </a:pPr>
            <a:endParaRPr sz="2500" b="1" dirty="0">
              <a:solidFill>
                <a:srgbClr val="434343"/>
              </a:solidFill>
              <a:latin typeface="Questrial"/>
              <a:ea typeface="Questrial"/>
              <a:cs typeface="Questrial"/>
              <a:sym typeface="Questrial"/>
            </a:endParaRPr>
          </a:p>
          <a:p>
            <a:pPr lvl="0" rtl="0">
              <a:spcBef>
                <a:spcPts val="0"/>
              </a:spcBef>
              <a:buNone/>
            </a:pPr>
            <a:endParaRPr dirty="0"/>
          </a:p>
        </p:txBody>
      </p:sp>
      <p:sp>
        <p:nvSpPr>
          <p:cNvPr id="164" name="Shape 164"/>
          <p:cNvSpPr txBox="1"/>
          <p:nvPr/>
        </p:nvSpPr>
        <p:spPr>
          <a:xfrm>
            <a:off x="3794875" y="2436175"/>
            <a:ext cx="4881000" cy="789427"/>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44000"/>
              <a:buFont typeface="Arial"/>
              <a:buNone/>
            </a:pPr>
            <a:r>
              <a:rPr lang="en" sz="2000" b="1" dirty="0">
                <a:solidFill>
                  <a:srgbClr val="434343"/>
                </a:solidFill>
                <a:latin typeface="Questrial"/>
                <a:ea typeface="Questrial"/>
                <a:cs typeface="Questrial"/>
                <a:sym typeface="Questrial"/>
              </a:rPr>
              <a:t>They spend an average of </a:t>
            </a:r>
            <a:br>
              <a:rPr lang="en" sz="2000" b="1" dirty="0">
                <a:solidFill>
                  <a:srgbClr val="434343"/>
                </a:solidFill>
                <a:latin typeface="Questrial"/>
                <a:ea typeface="Questrial"/>
                <a:cs typeface="Questrial"/>
                <a:sym typeface="Questrial"/>
              </a:rPr>
            </a:br>
            <a:r>
              <a:rPr lang="en" sz="2000" b="1" dirty="0">
                <a:solidFill>
                  <a:srgbClr val="00ABE5"/>
                </a:solidFill>
                <a:latin typeface="Questrial"/>
                <a:ea typeface="Questrial"/>
                <a:cs typeface="Questrial"/>
                <a:sym typeface="Questrial"/>
              </a:rPr>
              <a:t>40 minutes</a:t>
            </a:r>
            <a:r>
              <a:rPr lang="en" sz="2000" b="1" dirty="0">
                <a:solidFill>
                  <a:srgbClr val="434343"/>
                </a:solidFill>
                <a:latin typeface="Questrial"/>
                <a:ea typeface="Questrial"/>
                <a:cs typeface="Questrial"/>
                <a:sym typeface="Questrial"/>
              </a:rPr>
              <a:t> a day using it. </a:t>
            </a:r>
          </a:p>
        </p:txBody>
      </p:sp>
      <p:grpSp>
        <p:nvGrpSpPr>
          <p:cNvPr id="165" name="Shape 165"/>
          <p:cNvGrpSpPr/>
          <p:nvPr/>
        </p:nvGrpSpPr>
        <p:grpSpPr>
          <a:xfrm>
            <a:off x="2951700" y="2725421"/>
            <a:ext cx="487374" cy="480142"/>
            <a:chOff x="529137" y="2677587"/>
            <a:chExt cx="1246800" cy="1246800"/>
          </a:xfrm>
        </p:grpSpPr>
        <p:sp>
          <p:nvSpPr>
            <p:cNvPr id="166" name="Shape 166"/>
            <p:cNvSpPr/>
            <p:nvPr/>
          </p:nvSpPr>
          <p:spPr>
            <a:xfrm>
              <a:off x="529137" y="2677587"/>
              <a:ext cx="1246800" cy="1246800"/>
            </a:xfrm>
            <a:prstGeom prst="ellipse">
              <a:avLst/>
            </a:prstGeom>
            <a:solidFill>
              <a:srgbClr val="666666"/>
            </a:solidFill>
            <a:ln>
              <a:noFill/>
            </a:ln>
          </p:spPr>
          <p:txBody>
            <a:bodyPr lIns="91425" tIns="91425" rIns="91425" bIns="91425" anchor="ctr" anchorCtr="0">
              <a:noAutofit/>
            </a:bodyPr>
            <a:lstStyle/>
            <a:p>
              <a:pPr lvl="0" rtl="0">
                <a:spcBef>
                  <a:spcPts val="0"/>
                </a:spcBef>
                <a:buNone/>
              </a:pPr>
              <a:endParaRPr sz="1050"/>
            </a:p>
          </p:txBody>
        </p:sp>
        <p:pic>
          <p:nvPicPr>
            <p:cNvPr id="167" name="Shape 167"/>
            <p:cNvPicPr preferRelativeResize="0"/>
            <p:nvPr/>
          </p:nvPicPr>
          <p:blipFill>
            <a:blip r:embed="rId3">
              <a:alphaModFix/>
            </a:blip>
            <a:stretch>
              <a:fillRect/>
            </a:stretch>
          </p:blipFill>
          <p:spPr>
            <a:xfrm>
              <a:off x="743437" y="2945100"/>
              <a:ext cx="777900" cy="711748"/>
            </a:xfrm>
            <a:prstGeom prst="rect">
              <a:avLst/>
            </a:prstGeom>
            <a:noFill/>
            <a:ln>
              <a:noFill/>
            </a:ln>
          </p:spPr>
        </p:pic>
      </p:grpSp>
      <p:sp>
        <p:nvSpPr>
          <p:cNvPr id="168" name="Shape 168"/>
          <p:cNvSpPr/>
          <p:nvPr/>
        </p:nvSpPr>
        <p:spPr>
          <a:xfrm>
            <a:off x="1824700" y="2732809"/>
            <a:ext cx="487200" cy="4800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r>
              <a:rPr lang="en" sz="1050" b="1" dirty="0">
                <a:solidFill>
                  <a:srgbClr val="F3F3F3"/>
                </a:solidFill>
                <a:latin typeface="Roboto"/>
                <a:ea typeface="Roboto"/>
                <a:cs typeface="Roboto"/>
                <a:sym typeface="Roboto"/>
              </a:rPr>
              <a:t>10</a:t>
            </a:r>
          </a:p>
        </p:txBody>
      </p:sp>
      <p:sp>
        <p:nvSpPr>
          <p:cNvPr id="169" name="Shape 169"/>
          <p:cNvSpPr/>
          <p:nvPr/>
        </p:nvSpPr>
        <p:spPr>
          <a:xfrm>
            <a:off x="2388200" y="2725563"/>
            <a:ext cx="487200" cy="4800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r>
              <a:rPr lang="en" sz="1050" b="1" dirty="0">
                <a:solidFill>
                  <a:srgbClr val="F3F3F3"/>
                </a:solidFill>
                <a:latin typeface="Roboto"/>
                <a:ea typeface="Roboto"/>
                <a:cs typeface="Roboto"/>
                <a:sym typeface="Roboto"/>
              </a:rPr>
              <a:t>10</a:t>
            </a:r>
          </a:p>
        </p:txBody>
      </p:sp>
      <p:sp>
        <p:nvSpPr>
          <p:cNvPr id="170" name="Shape 170"/>
          <p:cNvSpPr/>
          <p:nvPr/>
        </p:nvSpPr>
        <p:spPr>
          <a:xfrm>
            <a:off x="681974" y="2732809"/>
            <a:ext cx="487199" cy="4800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r>
              <a:rPr lang="en" sz="1050" b="1" dirty="0">
                <a:solidFill>
                  <a:srgbClr val="F3F3F3"/>
                </a:solidFill>
                <a:latin typeface="Roboto"/>
                <a:ea typeface="Roboto"/>
                <a:cs typeface="Roboto"/>
                <a:sym typeface="Roboto"/>
              </a:rPr>
              <a:t>10</a:t>
            </a:r>
          </a:p>
        </p:txBody>
      </p:sp>
      <p:sp>
        <p:nvSpPr>
          <p:cNvPr id="171" name="Shape 171"/>
          <p:cNvSpPr/>
          <p:nvPr/>
        </p:nvSpPr>
        <p:spPr>
          <a:xfrm>
            <a:off x="1253370" y="2725563"/>
            <a:ext cx="487200" cy="4800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r>
              <a:rPr lang="en" sz="1050" b="1" dirty="0">
                <a:solidFill>
                  <a:srgbClr val="F3F3F3"/>
                </a:solidFill>
                <a:latin typeface="Roboto"/>
                <a:ea typeface="Roboto"/>
                <a:cs typeface="Roboto"/>
                <a:sym typeface="Roboto"/>
              </a:rPr>
              <a:t>10</a:t>
            </a:r>
          </a:p>
        </p:txBody>
      </p:sp>
      <p:grpSp>
        <p:nvGrpSpPr>
          <p:cNvPr id="172" name="Shape 172"/>
          <p:cNvGrpSpPr/>
          <p:nvPr/>
        </p:nvGrpSpPr>
        <p:grpSpPr>
          <a:xfrm>
            <a:off x="669545" y="2070444"/>
            <a:ext cx="495390" cy="471158"/>
            <a:chOff x="-789976" y="2783695"/>
            <a:chExt cx="555993" cy="547095"/>
          </a:xfrm>
        </p:grpSpPr>
        <p:sp>
          <p:nvSpPr>
            <p:cNvPr id="173" name="Shape 173"/>
            <p:cNvSpPr/>
            <p:nvPr/>
          </p:nvSpPr>
          <p:spPr>
            <a:xfrm>
              <a:off x="-781078" y="2783695"/>
              <a:ext cx="547095" cy="547095"/>
            </a:xfrm>
            <a:prstGeom prst="ellipse">
              <a:avLst/>
            </a:prstGeom>
            <a:solidFill>
              <a:srgbClr val="666666"/>
            </a:solidFill>
            <a:ln>
              <a:noFill/>
            </a:ln>
          </p:spPr>
          <p:txBody>
            <a:bodyPr lIns="91425" tIns="91425" rIns="91425" bIns="91425" anchor="ctr" anchorCtr="0">
              <a:noAutofit/>
            </a:bodyPr>
            <a:lstStyle/>
            <a:p>
              <a:pPr lvl="0" rtl="0">
                <a:spcBef>
                  <a:spcPts val="0"/>
                </a:spcBef>
                <a:buNone/>
              </a:pPr>
              <a:endParaRPr sz="1050"/>
            </a:p>
          </p:txBody>
        </p:sp>
        <p:pic>
          <p:nvPicPr>
            <p:cNvPr id="174" name="Shape 174" descr="person-white-line.png"/>
            <p:cNvPicPr preferRelativeResize="0"/>
            <p:nvPr/>
          </p:nvPicPr>
          <p:blipFill rotWithShape="1">
            <a:blip r:embed="rId4">
              <a:alphaModFix/>
            </a:blip>
            <a:srcRect l="-56112" t="-25868" r="-56112" b="-25853"/>
            <a:stretch/>
          </p:blipFill>
          <p:spPr>
            <a:xfrm>
              <a:off x="-789976" y="2806901"/>
              <a:ext cx="547199" cy="500670"/>
            </a:xfrm>
            <a:prstGeom prst="rect">
              <a:avLst/>
            </a:prstGeom>
            <a:noFill/>
            <a:ln>
              <a:noFill/>
            </a:ln>
          </p:spPr>
        </p:pic>
      </p:grpSp>
      <p:grpSp>
        <p:nvGrpSpPr>
          <p:cNvPr id="175" name="Shape 175"/>
          <p:cNvGrpSpPr/>
          <p:nvPr/>
        </p:nvGrpSpPr>
        <p:grpSpPr>
          <a:xfrm>
            <a:off x="671867" y="1574324"/>
            <a:ext cx="487555" cy="488127"/>
            <a:chOff x="-781125" y="2072251"/>
            <a:chExt cx="547200" cy="566799"/>
          </a:xfrm>
        </p:grpSpPr>
        <p:sp>
          <p:nvSpPr>
            <p:cNvPr id="176" name="Shape 176"/>
            <p:cNvSpPr/>
            <p:nvPr/>
          </p:nvSpPr>
          <p:spPr>
            <a:xfrm>
              <a:off x="-781125" y="2072251"/>
              <a:ext cx="547200" cy="5472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177" name="Shape 177"/>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178" name="Shape 178"/>
          <p:cNvGrpSpPr/>
          <p:nvPr/>
        </p:nvGrpSpPr>
        <p:grpSpPr>
          <a:xfrm>
            <a:off x="1235496" y="2067119"/>
            <a:ext cx="495483" cy="471248"/>
            <a:chOff x="-789976" y="2783695"/>
            <a:chExt cx="556097" cy="547199"/>
          </a:xfrm>
        </p:grpSpPr>
        <p:sp>
          <p:nvSpPr>
            <p:cNvPr id="179" name="Shape 179"/>
            <p:cNvSpPr/>
            <p:nvPr/>
          </p:nvSpPr>
          <p:spPr>
            <a:xfrm>
              <a:off x="-781078" y="2783695"/>
              <a:ext cx="547200" cy="547199"/>
            </a:xfrm>
            <a:prstGeom prst="ellipse">
              <a:avLst/>
            </a:prstGeom>
            <a:solidFill>
              <a:srgbClr val="666666"/>
            </a:solidFill>
            <a:ln>
              <a:noFill/>
            </a:ln>
          </p:spPr>
          <p:txBody>
            <a:bodyPr lIns="91425" tIns="91425" rIns="91425" bIns="91425" anchor="ctr" anchorCtr="0">
              <a:noAutofit/>
            </a:bodyPr>
            <a:lstStyle/>
            <a:p>
              <a:pPr lvl="0" rtl="0">
                <a:spcBef>
                  <a:spcPts val="0"/>
                </a:spcBef>
                <a:buNone/>
              </a:pPr>
              <a:endParaRPr sz="1050"/>
            </a:p>
          </p:txBody>
        </p:sp>
        <p:pic>
          <p:nvPicPr>
            <p:cNvPr id="180" name="Shape 180" descr="person-white-line.png"/>
            <p:cNvPicPr preferRelativeResize="0"/>
            <p:nvPr/>
          </p:nvPicPr>
          <p:blipFill rotWithShape="1">
            <a:blip r:embed="rId4">
              <a:alphaModFix/>
            </a:blip>
            <a:srcRect l="-56112" t="-25868" r="-56112" b="-25853"/>
            <a:stretch/>
          </p:blipFill>
          <p:spPr>
            <a:xfrm>
              <a:off x="-789976" y="2806901"/>
              <a:ext cx="547199" cy="500670"/>
            </a:xfrm>
            <a:prstGeom prst="rect">
              <a:avLst/>
            </a:prstGeom>
            <a:noFill/>
            <a:ln>
              <a:noFill/>
            </a:ln>
          </p:spPr>
        </p:pic>
      </p:grpSp>
      <p:grpSp>
        <p:nvGrpSpPr>
          <p:cNvPr id="181" name="Shape 181"/>
          <p:cNvGrpSpPr/>
          <p:nvPr/>
        </p:nvGrpSpPr>
        <p:grpSpPr>
          <a:xfrm>
            <a:off x="1236294" y="1572586"/>
            <a:ext cx="487555" cy="488127"/>
            <a:chOff x="-781125" y="2072251"/>
            <a:chExt cx="547200" cy="566799"/>
          </a:xfrm>
        </p:grpSpPr>
        <p:sp>
          <p:nvSpPr>
            <p:cNvPr id="182" name="Shape 182"/>
            <p:cNvSpPr/>
            <p:nvPr/>
          </p:nvSpPr>
          <p:spPr>
            <a:xfrm>
              <a:off x="-781125" y="2072251"/>
              <a:ext cx="547200" cy="5472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183" name="Shape 183"/>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184" name="Shape 184"/>
          <p:cNvGrpSpPr/>
          <p:nvPr/>
        </p:nvGrpSpPr>
        <p:grpSpPr>
          <a:xfrm>
            <a:off x="1807850" y="2085531"/>
            <a:ext cx="495483" cy="471248"/>
            <a:chOff x="-789976" y="2783695"/>
            <a:chExt cx="556097" cy="547199"/>
          </a:xfrm>
        </p:grpSpPr>
        <p:sp>
          <p:nvSpPr>
            <p:cNvPr id="185" name="Shape 185"/>
            <p:cNvSpPr/>
            <p:nvPr/>
          </p:nvSpPr>
          <p:spPr>
            <a:xfrm>
              <a:off x="-781078" y="2783695"/>
              <a:ext cx="547200" cy="547199"/>
            </a:xfrm>
            <a:prstGeom prst="ellipse">
              <a:avLst/>
            </a:prstGeom>
            <a:solidFill>
              <a:srgbClr val="666666"/>
            </a:solidFill>
            <a:ln>
              <a:noFill/>
            </a:ln>
          </p:spPr>
          <p:txBody>
            <a:bodyPr lIns="91425" tIns="91425" rIns="91425" bIns="91425" anchor="ctr" anchorCtr="0">
              <a:noAutofit/>
            </a:bodyPr>
            <a:lstStyle/>
            <a:p>
              <a:pPr lvl="0" rtl="0">
                <a:spcBef>
                  <a:spcPts val="0"/>
                </a:spcBef>
                <a:buNone/>
              </a:pPr>
              <a:endParaRPr sz="1050"/>
            </a:p>
          </p:txBody>
        </p:sp>
        <p:pic>
          <p:nvPicPr>
            <p:cNvPr id="186" name="Shape 186" descr="person-white-line.png"/>
            <p:cNvPicPr preferRelativeResize="0"/>
            <p:nvPr/>
          </p:nvPicPr>
          <p:blipFill rotWithShape="1">
            <a:blip r:embed="rId4">
              <a:alphaModFix/>
            </a:blip>
            <a:srcRect l="-56112" t="-25868" r="-56112" b="-25853"/>
            <a:stretch/>
          </p:blipFill>
          <p:spPr>
            <a:xfrm>
              <a:off x="-789976" y="2806901"/>
              <a:ext cx="547199" cy="500670"/>
            </a:xfrm>
            <a:prstGeom prst="rect">
              <a:avLst/>
            </a:prstGeom>
            <a:noFill/>
            <a:ln>
              <a:noFill/>
            </a:ln>
          </p:spPr>
        </p:pic>
      </p:grpSp>
      <p:grpSp>
        <p:nvGrpSpPr>
          <p:cNvPr id="187" name="Shape 187"/>
          <p:cNvGrpSpPr/>
          <p:nvPr/>
        </p:nvGrpSpPr>
        <p:grpSpPr>
          <a:xfrm>
            <a:off x="1810349" y="1579196"/>
            <a:ext cx="487555" cy="488127"/>
            <a:chOff x="-781125" y="2072251"/>
            <a:chExt cx="547200" cy="566799"/>
          </a:xfrm>
        </p:grpSpPr>
        <p:sp>
          <p:nvSpPr>
            <p:cNvPr id="188" name="Shape 188"/>
            <p:cNvSpPr/>
            <p:nvPr/>
          </p:nvSpPr>
          <p:spPr>
            <a:xfrm>
              <a:off x="-781125" y="2072251"/>
              <a:ext cx="547200" cy="5472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189" name="Shape 189"/>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190" name="Shape 190"/>
          <p:cNvGrpSpPr/>
          <p:nvPr/>
        </p:nvGrpSpPr>
        <p:grpSpPr>
          <a:xfrm>
            <a:off x="2370658" y="2072028"/>
            <a:ext cx="495483" cy="471248"/>
            <a:chOff x="-789976" y="2783695"/>
            <a:chExt cx="556097" cy="547199"/>
          </a:xfrm>
        </p:grpSpPr>
        <p:sp>
          <p:nvSpPr>
            <p:cNvPr id="191" name="Shape 191"/>
            <p:cNvSpPr/>
            <p:nvPr/>
          </p:nvSpPr>
          <p:spPr>
            <a:xfrm>
              <a:off x="-781078" y="2783695"/>
              <a:ext cx="547200" cy="547199"/>
            </a:xfrm>
            <a:prstGeom prst="ellipse">
              <a:avLst/>
            </a:prstGeom>
            <a:solidFill>
              <a:srgbClr val="666666"/>
            </a:solidFill>
            <a:ln>
              <a:noFill/>
            </a:ln>
          </p:spPr>
          <p:txBody>
            <a:bodyPr lIns="91425" tIns="91425" rIns="91425" bIns="91425" anchor="ctr" anchorCtr="0">
              <a:noAutofit/>
            </a:bodyPr>
            <a:lstStyle/>
            <a:p>
              <a:pPr lvl="0" rtl="0">
                <a:spcBef>
                  <a:spcPts val="0"/>
                </a:spcBef>
                <a:buNone/>
              </a:pPr>
              <a:endParaRPr sz="1050"/>
            </a:p>
          </p:txBody>
        </p:sp>
        <p:pic>
          <p:nvPicPr>
            <p:cNvPr id="192" name="Shape 192" descr="person-white-line.png"/>
            <p:cNvPicPr preferRelativeResize="0"/>
            <p:nvPr/>
          </p:nvPicPr>
          <p:blipFill rotWithShape="1">
            <a:blip r:embed="rId4">
              <a:alphaModFix/>
            </a:blip>
            <a:srcRect l="-56112" t="-25868" r="-56112" b="-25853"/>
            <a:stretch/>
          </p:blipFill>
          <p:spPr>
            <a:xfrm>
              <a:off x="-789976" y="2806901"/>
              <a:ext cx="547199" cy="500670"/>
            </a:xfrm>
            <a:prstGeom prst="rect">
              <a:avLst/>
            </a:prstGeom>
            <a:noFill/>
            <a:ln>
              <a:noFill/>
            </a:ln>
          </p:spPr>
        </p:pic>
      </p:grpSp>
      <p:grpSp>
        <p:nvGrpSpPr>
          <p:cNvPr id="193" name="Shape 193"/>
          <p:cNvGrpSpPr/>
          <p:nvPr/>
        </p:nvGrpSpPr>
        <p:grpSpPr>
          <a:xfrm>
            <a:off x="2387845" y="1565884"/>
            <a:ext cx="487555" cy="488127"/>
            <a:chOff x="-781125" y="2072251"/>
            <a:chExt cx="547200" cy="566799"/>
          </a:xfrm>
        </p:grpSpPr>
        <p:sp>
          <p:nvSpPr>
            <p:cNvPr id="194" name="Shape 194"/>
            <p:cNvSpPr/>
            <p:nvPr/>
          </p:nvSpPr>
          <p:spPr>
            <a:xfrm>
              <a:off x="-781125" y="2072251"/>
              <a:ext cx="547200" cy="5472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195" name="Shape 195"/>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196" name="Shape 196"/>
          <p:cNvGrpSpPr/>
          <p:nvPr/>
        </p:nvGrpSpPr>
        <p:grpSpPr>
          <a:xfrm>
            <a:off x="2933465" y="2085480"/>
            <a:ext cx="495483" cy="471248"/>
            <a:chOff x="-789976" y="2783695"/>
            <a:chExt cx="556097" cy="547199"/>
          </a:xfrm>
        </p:grpSpPr>
        <p:sp>
          <p:nvSpPr>
            <p:cNvPr id="197" name="Shape 197"/>
            <p:cNvSpPr/>
            <p:nvPr/>
          </p:nvSpPr>
          <p:spPr>
            <a:xfrm>
              <a:off x="-781078" y="2783695"/>
              <a:ext cx="547200" cy="547199"/>
            </a:xfrm>
            <a:prstGeom prst="ellipse">
              <a:avLst/>
            </a:prstGeom>
            <a:solidFill>
              <a:srgbClr val="666666"/>
            </a:solidFill>
            <a:ln>
              <a:noFill/>
            </a:ln>
          </p:spPr>
          <p:txBody>
            <a:bodyPr lIns="91425" tIns="91425" rIns="91425" bIns="91425" anchor="ctr" anchorCtr="0">
              <a:noAutofit/>
            </a:bodyPr>
            <a:lstStyle/>
            <a:p>
              <a:pPr lvl="0" rtl="0">
                <a:spcBef>
                  <a:spcPts val="0"/>
                </a:spcBef>
                <a:buNone/>
              </a:pPr>
              <a:endParaRPr sz="1050"/>
            </a:p>
          </p:txBody>
        </p:sp>
        <p:pic>
          <p:nvPicPr>
            <p:cNvPr id="198" name="Shape 198" descr="person-white-line.png"/>
            <p:cNvPicPr preferRelativeResize="0"/>
            <p:nvPr/>
          </p:nvPicPr>
          <p:blipFill rotWithShape="1">
            <a:blip r:embed="rId4">
              <a:alphaModFix/>
            </a:blip>
            <a:srcRect l="-56112" t="-25868" r="-56112" b="-25853"/>
            <a:stretch/>
          </p:blipFill>
          <p:spPr>
            <a:xfrm>
              <a:off x="-789976" y="2806901"/>
              <a:ext cx="547199" cy="500670"/>
            </a:xfrm>
            <a:prstGeom prst="rect">
              <a:avLst/>
            </a:prstGeom>
            <a:noFill/>
            <a:ln>
              <a:noFill/>
            </a:ln>
          </p:spPr>
        </p:pic>
      </p:grpSp>
      <p:grpSp>
        <p:nvGrpSpPr>
          <p:cNvPr id="199" name="Shape 199"/>
          <p:cNvGrpSpPr/>
          <p:nvPr/>
        </p:nvGrpSpPr>
        <p:grpSpPr>
          <a:xfrm>
            <a:off x="2951700" y="1570626"/>
            <a:ext cx="487555" cy="488127"/>
            <a:chOff x="-781125" y="2072251"/>
            <a:chExt cx="547200" cy="566799"/>
          </a:xfrm>
        </p:grpSpPr>
        <p:sp>
          <p:nvSpPr>
            <p:cNvPr id="200" name="Shape 200"/>
            <p:cNvSpPr/>
            <p:nvPr/>
          </p:nvSpPr>
          <p:spPr>
            <a:xfrm>
              <a:off x="-781125" y="2072251"/>
              <a:ext cx="547200" cy="5472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201" name="Shape 201"/>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202" name="Shape 202"/>
          <p:cNvGrpSpPr/>
          <p:nvPr/>
        </p:nvGrpSpPr>
        <p:grpSpPr>
          <a:xfrm>
            <a:off x="709855" y="3509999"/>
            <a:ext cx="2729403" cy="509205"/>
            <a:chOff x="433821" y="3995114"/>
            <a:chExt cx="3063303" cy="557056"/>
          </a:xfrm>
        </p:grpSpPr>
        <p:grpSp>
          <p:nvGrpSpPr>
            <p:cNvPr id="203" name="Shape 203"/>
            <p:cNvGrpSpPr/>
            <p:nvPr/>
          </p:nvGrpSpPr>
          <p:grpSpPr>
            <a:xfrm>
              <a:off x="2949921" y="3995114"/>
              <a:ext cx="547203" cy="556998"/>
              <a:chOff x="2949921" y="3361976"/>
              <a:chExt cx="547203" cy="556998"/>
            </a:xfrm>
          </p:grpSpPr>
          <p:sp>
            <p:nvSpPr>
              <p:cNvPr id="204" name="Shape 204"/>
              <p:cNvSpPr/>
              <p:nvPr/>
            </p:nvSpPr>
            <p:spPr>
              <a:xfrm>
                <a:off x="2949921" y="3361976"/>
                <a:ext cx="547199" cy="547200"/>
              </a:xfrm>
              <a:prstGeom prst="ellipse">
                <a:avLst/>
              </a:prstGeom>
              <a:solidFill>
                <a:srgbClr val="00ABE5"/>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sp>
            <p:nvSpPr>
              <p:cNvPr id="205" name="Shape 205"/>
              <p:cNvSpPr/>
              <p:nvPr/>
            </p:nvSpPr>
            <p:spPr>
              <a:xfrm>
                <a:off x="2949925" y="3371775"/>
                <a:ext cx="547200" cy="547200"/>
              </a:xfrm>
              <a:prstGeom prst="pie">
                <a:avLst>
                  <a:gd name="adj1" fmla="val 0"/>
                  <a:gd name="adj2" fmla="val 16200000"/>
                </a:avLst>
              </a:prstGeom>
              <a:solidFill>
                <a:srgbClr val="666666"/>
              </a:solidFill>
              <a:ln>
                <a:noFill/>
              </a:ln>
            </p:spPr>
            <p:txBody>
              <a:bodyPr lIns="91425" tIns="91425" rIns="91425" bIns="91425" anchor="ctr" anchorCtr="0">
                <a:noAutofit/>
              </a:bodyPr>
              <a:lstStyle/>
              <a:p>
                <a:pPr lvl="0">
                  <a:spcBef>
                    <a:spcPts val="0"/>
                  </a:spcBef>
                  <a:buNone/>
                </a:pPr>
                <a:endParaRPr sz="1050"/>
              </a:p>
            </p:txBody>
          </p:sp>
        </p:grpSp>
        <p:pic>
          <p:nvPicPr>
            <p:cNvPr id="206" name="Shape 206" descr="rl solution icons_line-07.png"/>
            <p:cNvPicPr preferRelativeResize="0"/>
            <p:nvPr/>
          </p:nvPicPr>
          <p:blipFill rotWithShape="1">
            <a:blip r:embed="rId6">
              <a:alphaModFix/>
            </a:blip>
            <a:srcRect l="22515" t="-28629" r="18681" b="-23092"/>
            <a:stretch/>
          </p:blipFill>
          <p:spPr>
            <a:xfrm>
              <a:off x="3105149" y="4028175"/>
              <a:ext cx="234275" cy="500675"/>
            </a:xfrm>
            <a:prstGeom prst="rect">
              <a:avLst/>
            </a:prstGeom>
            <a:noFill/>
            <a:ln>
              <a:noFill/>
            </a:ln>
          </p:spPr>
        </p:pic>
        <p:sp>
          <p:nvSpPr>
            <p:cNvPr id="207" name="Shape 207"/>
            <p:cNvSpPr/>
            <p:nvPr/>
          </p:nvSpPr>
          <p:spPr>
            <a:xfrm>
              <a:off x="2320896" y="4004970"/>
              <a:ext cx="547200" cy="547200"/>
            </a:xfrm>
            <a:prstGeom prst="ellipse">
              <a:avLst/>
            </a:prstGeom>
            <a:solidFill>
              <a:srgbClr val="00ABE5"/>
            </a:solidFill>
            <a:ln>
              <a:noFill/>
            </a:ln>
          </p:spPr>
          <p:txBody>
            <a:bodyPr lIns="91425" tIns="91425" rIns="91425" bIns="91425" anchor="ctr" anchorCtr="0">
              <a:noAutofit/>
            </a:bodyPr>
            <a:lstStyle/>
            <a:p>
              <a:pPr lvl="0" rtl="0">
                <a:spcBef>
                  <a:spcPts val="0"/>
                </a:spcBef>
                <a:buNone/>
              </a:pPr>
              <a:endParaRPr sz="1050"/>
            </a:p>
          </p:txBody>
        </p:sp>
        <p:pic>
          <p:nvPicPr>
            <p:cNvPr id="208" name="Shape 208" descr="rl solution icons_line-07.png"/>
            <p:cNvPicPr preferRelativeResize="0"/>
            <p:nvPr/>
          </p:nvPicPr>
          <p:blipFill rotWithShape="1">
            <a:blip r:embed="rId6">
              <a:alphaModFix/>
            </a:blip>
            <a:srcRect l="22515" t="-28629" r="18681" b="-23092"/>
            <a:stretch/>
          </p:blipFill>
          <p:spPr>
            <a:xfrm>
              <a:off x="2476124" y="4028175"/>
              <a:ext cx="234275" cy="500675"/>
            </a:xfrm>
            <a:prstGeom prst="rect">
              <a:avLst/>
            </a:prstGeom>
            <a:noFill/>
            <a:ln>
              <a:noFill/>
            </a:ln>
          </p:spPr>
        </p:pic>
        <p:sp>
          <p:nvSpPr>
            <p:cNvPr id="209" name="Shape 209"/>
            <p:cNvSpPr/>
            <p:nvPr/>
          </p:nvSpPr>
          <p:spPr>
            <a:xfrm>
              <a:off x="1691871" y="4004970"/>
              <a:ext cx="547200" cy="547200"/>
            </a:xfrm>
            <a:prstGeom prst="ellipse">
              <a:avLst/>
            </a:prstGeom>
            <a:solidFill>
              <a:srgbClr val="00ABE5"/>
            </a:solidFill>
            <a:ln>
              <a:noFill/>
            </a:ln>
          </p:spPr>
          <p:txBody>
            <a:bodyPr lIns="91425" tIns="91425" rIns="91425" bIns="91425" anchor="ctr" anchorCtr="0">
              <a:noAutofit/>
            </a:bodyPr>
            <a:lstStyle/>
            <a:p>
              <a:pPr lvl="0" rtl="0">
                <a:spcBef>
                  <a:spcPts val="0"/>
                </a:spcBef>
                <a:buNone/>
              </a:pPr>
              <a:endParaRPr sz="1050"/>
            </a:p>
          </p:txBody>
        </p:sp>
        <p:pic>
          <p:nvPicPr>
            <p:cNvPr id="210" name="Shape 210" descr="rl solution icons_line-07.png"/>
            <p:cNvPicPr preferRelativeResize="0"/>
            <p:nvPr/>
          </p:nvPicPr>
          <p:blipFill rotWithShape="1">
            <a:blip r:embed="rId6">
              <a:alphaModFix/>
            </a:blip>
            <a:srcRect l="22515" t="-28629" r="18681" b="-23092"/>
            <a:stretch/>
          </p:blipFill>
          <p:spPr>
            <a:xfrm>
              <a:off x="1847099" y="4028175"/>
              <a:ext cx="234275" cy="500675"/>
            </a:xfrm>
            <a:prstGeom prst="rect">
              <a:avLst/>
            </a:prstGeom>
            <a:noFill/>
            <a:ln>
              <a:noFill/>
            </a:ln>
          </p:spPr>
        </p:pic>
        <p:sp>
          <p:nvSpPr>
            <p:cNvPr id="211" name="Shape 211"/>
            <p:cNvSpPr/>
            <p:nvPr/>
          </p:nvSpPr>
          <p:spPr>
            <a:xfrm>
              <a:off x="1062846" y="4004970"/>
              <a:ext cx="547200" cy="547200"/>
            </a:xfrm>
            <a:prstGeom prst="ellipse">
              <a:avLst/>
            </a:prstGeom>
            <a:solidFill>
              <a:srgbClr val="00ABE5"/>
            </a:solidFill>
            <a:ln>
              <a:noFill/>
            </a:ln>
          </p:spPr>
          <p:txBody>
            <a:bodyPr lIns="91425" tIns="91425" rIns="91425" bIns="91425" anchor="ctr" anchorCtr="0">
              <a:noAutofit/>
            </a:bodyPr>
            <a:lstStyle/>
            <a:p>
              <a:pPr lvl="0" rtl="0">
                <a:spcBef>
                  <a:spcPts val="0"/>
                </a:spcBef>
                <a:buNone/>
              </a:pPr>
              <a:endParaRPr sz="1050"/>
            </a:p>
          </p:txBody>
        </p:sp>
        <p:pic>
          <p:nvPicPr>
            <p:cNvPr id="212" name="Shape 212" descr="rl solution icons_line-07.png"/>
            <p:cNvPicPr preferRelativeResize="0"/>
            <p:nvPr/>
          </p:nvPicPr>
          <p:blipFill rotWithShape="1">
            <a:blip r:embed="rId6">
              <a:alphaModFix/>
            </a:blip>
            <a:srcRect l="22515" t="-28629" r="18681" b="-23092"/>
            <a:stretch/>
          </p:blipFill>
          <p:spPr>
            <a:xfrm>
              <a:off x="1218074" y="4028175"/>
              <a:ext cx="234275" cy="500675"/>
            </a:xfrm>
            <a:prstGeom prst="rect">
              <a:avLst/>
            </a:prstGeom>
            <a:noFill/>
            <a:ln>
              <a:noFill/>
            </a:ln>
          </p:spPr>
        </p:pic>
        <p:sp>
          <p:nvSpPr>
            <p:cNvPr id="213" name="Shape 213"/>
            <p:cNvSpPr/>
            <p:nvPr/>
          </p:nvSpPr>
          <p:spPr>
            <a:xfrm>
              <a:off x="433821" y="4004970"/>
              <a:ext cx="547199" cy="547200"/>
            </a:xfrm>
            <a:prstGeom prst="ellipse">
              <a:avLst/>
            </a:prstGeom>
            <a:solidFill>
              <a:srgbClr val="00ABE5"/>
            </a:solidFill>
            <a:ln>
              <a:noFill/>
            </a:ln>
          </p:spPr>
          <p:txBody>
            <a:bodyPr lIns="91425" tIns="91425" rIns="91425" bIns="91425" anchor="ctr" anchorCtr="0">
              <a:noAutofit/>
            </a:bodyPr>
            <a:lstStyle/>
            <a:p>
              <a:pPr lvl="0" rtl="0">
                <a:spcBef>
                  <a:spcPts val="0"/>
                </a:spcBef>
                <a:buNone/>
              </a:pPr>
              <a:endParaRPr sz="1050"/>
            </a:p>
          </p:txBody>
        </p:sp>
        <p:pic>
          <p:nvPicPr>
            <p:cNvPr id="214" name="Shape 214" descr="rl solution icons_line-07.png"/>
            <p:cNvPicPr preferRelativeResize="0"/>
            <p:nvPr/>
          </p:nvPicPr>
          <p:blipFill rotWithShape="1">
            <a:blip r:embed="rId6">
              <a:alphaModFix/>
            </a:blip>
            <a:srcRect l="22515" t="-28629" r="18681" b="-23092"/>
            <a:stretch/>
          </p:blipFill>
          <p:spPr>
            <a:xfrm>
              <a:off x="589049" y="4028175"/>
              <a:ext cx="234275" cy="500675"/>
            </a:xfrm>
            <a:prstGeom prst="rect">
              <a:avLst/>
            </a:prstGeom>
            <a:noFill/>
            <a:ln>
              <a:noFill/>
            </a:ln>
          </p:spPr>
        </p:pic>
      </p:grpSp>
      <p:grpSp>
        <p:nvGrpSpPr>
          <p:cNvPr id="215" name="Shape 215"/>
          <p:cNvGrpSpPr/>
          <p:nvPr/>
        </p:nvGrpSpPr>
        <p:grpSpPr>
          <a:xfrm>
            <a:off x="709778" y="4079763"/>
            <a:ext cx="2729476" cy="518111"/>
            <a:chOff x="433735" y="3361976"/>
            <a:chExt cx="3063385" cy="566799"/>
          </a:xfrm>
        </p:grpSpPr>
        <p:grpSp>
          <p:nvGrpSpPr>
            <p:cNvPr id="216" name="Shape 216"/>
            <p:cNvGrpSpPr/>
            <p:nvPr/>
          </p:nvGrpSpPr>
          <p:grpSpPr>
            <a:xfrm>
              <a:off x="433735" y="3361976"/>
              <a:ext cx="547200" cy="566799"/>
              <a:chOff x="-781125" y="2072251"/>
              <a:chExt cx="547200" cy="566799"/>
            </a:xfrm>
          </p:grpSpPr>
          <p:sp>
            <p:nvSpPr>
              <p:cNvPr id="217" name="Shape 217"/>
              <p:cNvSpPr/>
              <p:nvPr/>
            </p:nvSpPr>
            <p:spPr>
              <a:xfrm>
                <a:off x="-781125" y="2072251"/>
                <a:ext cx="547200" cy="547200"/>
              </a:xfrm>
              <a:prstGeom prst="ellipse">
                <a:avLst/>
              </a:prstGeom>
              <a:solidFill>
                <a:srgbClr val="666666"/>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218" name="Shape 218"/>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219" name="Shape 219"/>
            <p:cNvGrpSpPr/>
            <p:nvPr/>
          </p:nvGrpSpPr>
          <p:grpSpPr>
            <a:xfrm>
              <a:off x="1062782" y="3361976"/>
              <a:ext cx="547200" cy="566799"/>
              <a:chOff x="-781125" y="2072251"/>
              <a:chExt cx="547200" cy="566799"/>
            </a:xfrm>
          </p:grpSpPr>
          <p:sp>
            <p:nvSpPr>
              <p:cNvPr id="220" name="Shape 220"/>
              <p:cNvSpPr/>
              <p:nvPr/>
            </p:nvSpPr>
            <p:spPr>
              <a:xfrm>
                <a:off x="-781125" y="2072251"/>
                <a:ext cx="547200" cy="547200"/>
              </a:xfrm>
              <a:prstGeom prst="ellipse">
                <a:avLst/>
              </a:prstGeom>
              <a:solidFill>
                <a:srgbClr val="666666"/>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221" name="Shape 221"/>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222" name="Shape 222"/>
            <p:cNvGrpSpPr/>
            <p:nvPr/>
          </p:nvGrpSpPr>
          <p:grpSpPr>
            <a:xfrm>
              <a:off x="1691828" y="3361976"/>
              <a:ext cx="547200" cy="566799"/>
              <a:chOff x="-781125" y="2072251"/>
              <a:chExt cx="547200" cy="566799"/>
            </a:xfrm>
          </p:grpSpPr>
          <p:sp>
            <p:nvSpPr>
              <p:cNvPr id="223" name="Shape 223"/>
              <p:cNvSpPr/>
              <p:nvPr/>
            </p:nvSpPr>
            <p:spPr>
              <a:xfrm>
                <a:off x="-781125" y="2072251"/>
                <a:ext cx="547200" cy="547200"/>
              </a:xfrm>
              <a:prstGeom prst="ellipse">
                <a:avLst/>
              </a:prstGeom>
              <a:solidFill>
                <a:srgbClr val="666666"/>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224" name="Shape 224"/>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225" name="Shape 225"/>
            <p:cNvGrpSpPr/>
            <p:nvPr/>
          </p:nvGrpSpPr>
          <p:grpSpPr>
            <a:xfrm>
              <a:off x="2320874" y="3361976"/>
              <a:ext cx="547200" cy="566799"/>
              <a:chOff x="-781125" y="2072251"/>
              <a:chExt cx="547200" cy="566799"/>
            </a:xfrm>
          </p:grpSpPr>
          <p:sp>
            <p:nvSpPr>
              <p:cNvPr id="226" name="Shape 226"/>
              <p:cNvSpPr/>
              <p:nvPr/>
            </p:nvSpPr>
            <p:spPr>
              <a:xfrm>
                <a:off x="-781125" y="2072251"/>
                <a:ext cx="547200" cy="547200"/>
              </a:xfrm>
              <a:prstGeom prst="ellipse">
                <a:avLst/>
              </a:prstGeom>
              <a:solidFill>
                <a:srgbClr val="666666"/>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227" name="Shape 227"/>
              <p:cNvPicPr preferRelativeResize="0"/>
              <p:nvPr/>
            </p:nvPicPr>
            <p:blipFill>
              <a:blip r:embed="rId5">
                <a:alphaModFix/>
              </a:blip>
              <a:stretch>
                <a:fillRect/>
              </a:stretch>
            </p:blipFill>
            <p:spPr>
              <a:xfrm>
                <a:off x="-612501" y="2195075"/>
                <a:ext cx="221974" cy="443975"/>
              </a:xfrm>
              <a:prstGeom prst="rect">
                <a:avLst/>
              </a:prstGeom>
              <a:noFill/>
              <a:ln>
                <a:noFill/>
              </a:ln>
            </p:spPr>
          </p:pic>
        </p:grpSp>
        <p:grpSp>
          <p:nvGrpSpPr>
            <p:cNvPr id="228" name="Shape 228"/>
            <p:cNvGrpSpPr/>
            <p:nvPr/>
          </p:nvGrpSpPr>
          <p:grpSpPr>
            <a:xfrm>
              <a:off x="2949921" y="3361976"/>
              <a:ext cx="547200" cy="566799"/>
              <a:chOff x="2949921" y="3361976"/>
              <a:chExt cx="547200" cy="566799"/>
            </a:xfrm>
          </p:grpSpPr>
          <p:sp>
            <p:nvSpPr>
              <p:cNvPr id="229" name="Shape 229"/>
              <p:cNvSpPr/>
              <p:nvPr/>
            </p:nvSpPr>
            <p:spPr>
              <a:xfrm>
                <a:off x="2949921" y="3361976"/>
                <a:ext cx="547200" cy="547200"/>
              </a:xfrm>
              <a:prstGeom prst="ellipse">
                <a:avLst/>
              </a:prstGeom>
              <a:solidFill>
                <a:srgbClr val="666666"/>
              </a:solidFill>
              <a:ln>
                <a:noFill/>
              </a:ln>
            </p:spPr>
            <p:txBody>
              <a:bodyPr lIns="91425" tIns="91425" rIns="91425" bIns="91425" anchor="ctr" anchorCtr="0">
                <a:noAutofit/>
              </a:bodyPr>
              <a:lstStyle/>
              <a:p>
                <a:pPr lvl="0" algn="ctr" rtl="0">
                  <a:spcBef>
                    <a:spcPts val="0"/>
                  </a:spcBef>
                  <a:buNone/>
                </a:pPr>
                <a:endParaRPr sz="1050" b="1">
                  <a:solidFill>
                    <a:srgbClr val="F3F3F3"/>
                  </a:solidFill>
                  <a:latin typeface="Roboto"/>
                  <a:ea typeface="Roboto"/>
                  <a:cs typeface="Roboto"/>
                  <a:sym typeface="Roboto"/>
                </a:endParaRPr>
              </a:p>
            </p:txBody>
          </p:sp>
          <p:pic>
            <p:nvPicPr>
              <p:cNvPr id="230" name="Shape 230"/>
              <p:cNvPicPr preferRelativeResize="0"/>
              <p:nvPr/>
            </p:nvPicPr>
            <p:blipFill>
              <a:blip r:embed="rId5">
                <a:alphaModFix/>
              </a:blip>
              <a:stretch>
                <a:fillRect/>
              </a:stretch>
            </p:blipFill>
            <p:spPr>
              <a:xfrm>
                <a:off x="3118544" y="3484800"/>
                <a:ext cx="221974" cy="443976"/>
              </a:xfrm>
              <a:prstGeom prst="rect">
                <a:avLst/>
              </a:prstGeom>
              <a:noFill/>
              <a:ln>
                <a:noFill/>
              </a:ln>
            </p:spPr>
          </p:pic>
        </p:grpSp>
      </p:grpSp>
      <p:cxnSp>
        <p:nvCxnSpPr>
          <p:cNvPr id="231" name="Shape 231"/>
          <p:cNvCxnSpPr/>
          <p:nvPr/>
        </p:nvCxnSpPr>
        <p:spPr>
          <a:xfrm flipH="1" flipV="1">
            <a:off x="651400" y="2546511"/>
            <a:ext cx="7618247" cy="35792"/>
          </a:xfrm>
          <a:prstGeom prst="straightConnector1">
            <a:avLst/>
          </a:prstGeom>
          <a:noFill/>
          <a:ln w="19050" cap="flat" cmpd="sng">
            <a:solidFill>
              <a:srgbClr val="BABABA"/>
            </a:solidFill>
            <a:prstDash val="dot"/>
            <a:round/>
            <a:headEnd type="none" w="lg" len="lg"/>
            <a:tailEnd type="none" w="lg" len="lg"/>
          </a:ln>
        </p:spPr>
      </p:cxnSp>
      <p:cxnSp>
        <p:nvCxnSpPr>
          <p:cNvPr id="232" name="Shape 232"/>
          <p:cNvCxnSpPr/>
          <p:nvPr/>
        </p:nvCxnSpPr>
        <p:spPr>
          <a:xfrm rot="10800000">
            <a:off x="651400" y="3367800"/>
            <a:ext cx="7700700" cy="0"/>
          </a:xfrm>
          <a:prstGeom prst="straightConnector1">
            <a:avLst/>
          </a:prstGeom>
          <a:noFill/>
          <a:ln w="19050" cap="flat" cmpd="sng">
            <a:solidFill>
              <a:srgbClr val="BABABA"/>
            </a:solidFill>
            <a:prstDash val="dot"/>
            <a:round/>
            <a:headEnd type="none" w="lg" len="lg"/>
            <a:tailEnd type="none" w="lg" len="lg"/>
          </a:ln>
        </p:spPr>
      </p:cxnSp>
    </p:spTree>
  </p:cSld>
  <p:clrMapOvr>
    <a:masterClrMapping/>
  </p:clrMapOvr>
  <p:transition spd="slow"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694885"/>
      </p:ext>
    </p:extLst>
  </p:cSld>
  <p:clrMapOvr>
    <a:masterClrMapping/>
  </p:clrMapOvr>
  <p:transition spd="slow" advClick="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descr="iStock_000049610788_16x9.jpg"/>
          <p:cNvPicPr preferRelativeResize="0"/>
          <p:nvPr/>
        </p:nvPicPr>
        <p:blipFill rotWithShape="1">
          <a:blip r:embed="rId3">
            <a:alphaModFix/>
          </a:blip>
          <a:srcRect/>
          <a:stretch/>
        </p:blipFill>
        <p:spPr>
          <a:xfrm>
            <a:off x="616825" y="346299"/>
            <a:ext cx="8525823" cy="4797201"/>
          </a:xfrm>
          <a:prstGeom prst="rect">
            <a:avLst/>
          </a:prstGeom>
          <a:noFill/>
          <a:ln>
            <a:noFill/>
          </a:ln>
        </p:spPr>
      </p:pic>
      <p:sp>
        <p:nvSpPr>
          <p:cNvPr id="271" name="Shape 271"/>
          <p:cNvSpPr txBox="1"/>
          <p:nvPr/>
        </p:nvSpPr>
        <p:spPr>
          <a:xfrm>
            <a:off x="152400" y="53575"/>
            <a:ext cx="8883900" cy="857400"/>
          </a:xfrm>
          <a:prstGeom prst="rect">
            <a:avLst/>
          </a:prstGeom>
          <a:noFill/>
          <a:ln>
            <a:noFill/>
          </a:ln>
        </p:spPr>
        <p:txBody>
          <a:bodyPr lIns="91425" tIns="91425" rIns="91425" bIns="91425" anchor="b" anchorCtr="0">
            <a:noAutofit/>
          </a:bodyPr>
          <a:lstStyle/>
          <a:p>
            <a:pPr lvl="0" rtl="0">
              <a:spcBef>
                <a:spcPts val="0"/>
              </a:spcBef>
              <a:buNone/>
            </a:pPr>
            <a:r>
              <a:rPr lang="en" sz="3600" b="1">
                <a:solidFill>
                  <a:srgbClr val="434343"/>
                </a:solidFill>
                <a:latin typeface="Questrial"/>
                <a:ea typeface="Questrial"/>
                <a:cs typeface="Questrial"/>
                <a:sym typeface="Questrial"/>
              </a:rPr>
              <a:t>Businesses Are on Facebook, Too...</a:t>
            </a:r>
          </a:p>
        </p:txBody>
      </p:sp>
      <p:sp>
        <p:nvSpPr>
          <p:cNvPr id="273" name="Shape 273"/>
          <p:cNvSpPr txBox="1"/>
          <p:nvPr/>
        </p:nvSpPr>
        <p:spPr>
          <a:xfrm>
            <a:off x="222700" y="3307700"/>
            <a:ext cx="3577800" cy="12408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 sz="1800" dirty="0">
                <a:solidFill>
                  <a:srgbClr val="434343"/>
                </a:solidFill>
                <a:latin typeface="Questrial"/>
                <a:ea typeface="Questrial"/>
                <a:cs typeface="Questrial"/>
                <a:sym typeface="Questrial"/>
              </a:rPr>
              <a:t>56% of businesses are </a:t>
            </a:r>
            <a:r>
              <a:rPr lang="en" sz="1800" b="1" dirty="0">
                <a:solidFill>
                  <a:srgbClr val="434343"/>
                </a:solidFill>
                <a:latin typeface="Questrial"/>
                <a:ea typeface="Questrial"/>
                <a:cs typeface="Questrial"/>
                <a:sym typeface="Questrial"/>
              </a:rPr>
              <a:t>investing in Facebook advertising</a:t>
            </a:r>
            <a:r>
              <a:rPr lang="en" sz="1800" dirty="0">
                <a:solidFill>
                  <a:srgbClr val="434343"/>
                </a:solidFill>
                <a:latin typeface="Questrial"/>
                <a:ea typeface="Questrial"/>
                <a:cs typeface="Questrial"/>
                <a:sym typeface="Questrial"/>
              </a:rPr>
              <a:t> this year. And 16% are spending more than they did in </a:t>
            </a:r>
            <a:r>
              <a:rPr lang="en" sz="1800" dirty="0" smtClean="0">
                <a:solidFill>
                  <a:srgbClr val="434343"/>
                </a:solidFill>
                <a:latin typeface="Questrial"/>
                <a:ea typeface="Questrial"/>
                <a:cs typeface="Questrial"/>
                <a:sym typeface="Questrial"/>
              </a:rPr>
              <a:t>2017.</a:t>
            </a:r>
            <a:endParaRPr lang="en" sz="2000" dirty="0">
              <a:solidFill>
                <a:srgbClr val="434343"/>
              </a:solidFill>
              <a:latin typeface="Questrial"/>
              <a:ea typeface="Questrial"/>
              <a:cs typeface="Questrial"/>
              <a:sym typeface="Questrial"/>
            </a:endParaRPr>
          </a:p>
          <a:p>
            <a:pPr lvl="0" rtl="0">
              <a:lnSpc>
                <a:spcPct val="100000"/>
              </a:lnSpc>
              <a:spcBef>
                <a:spcPts val="0"/>
              </a:spcBef>
              <a:buNone/>
            </a:pPr>
            <a:endParaRPr sz="2500" b="1" dirty="0">
              <a:solidFill>
                <a:srgbClr val="434343"/>
              </a:solidFill>
              <a:latin typeface="Questrial"/>
              <a:ea typeface="Questrial"/>
              <a:cs typeface="Questrial"/>
              <a:sym typeface="Questrial"/>
            </a:endParaRPr>
          </a:p>
          <a:p>
            <a:pPr lvl="0" rtl="0">
              <a:lnSpc>
                <a:spcPct val="100000"/>
              </a:lnSpc>
              <a:spcBef>
                <a:spcPts val="0"/>
              </a:spcBef>
              <a:buNone/>
            </a:pPr>
            <a:endParaRPr dirty="0"/>
          </a:p>
        </p:txBody>
      </p:sp>
      <p:sp>
        <p:nvSpPr>
          <p:cNvPr id="274" name="Shape 274"/>
          <p:cNvSpPr txBox="1"/>
          <p:nvPr/>
        </p:nvSpPr>
        <p:spPr>
          <a:xfrm>
            <a:off x="222700" y="2133250"/>
            <a:ext cx="3324600" cy="1028100"/>
          </a:xfrm>
          <a:prstGeom prst="rect">
            <a:avLst/>
          </a:prstGeom>
          <a:noFill/>
          <a:ln>
            <a:noFill/>
          </a:ln>
        </p:spPr>
        <p:txBody>
          <a:bodyPr lIns="91425" tIns="91425" rIns="91425" bIns="91425" anchor="t" anchorCtr="0">
            <a:noAutofit/>
          </a:bodyPr>
          <a:lstStyle/>
          <a:p>
            <a:pPr lvl="0" rtl="0">
              <a:lnSpc>
                <a:spcPct val="100000"/>
              </a:lnSpc>
              <a:spcBef>
                <a:spcPts val="0"/>
              </a:spcBef>
              <a:buClr>
                <a:schemeClr val="dk1"/>
              </a:buClr>
              <a:buSzPct val="61111"/>
              <a:buFont typeface="Arial"/>
              <a:buNone/>
            </a:pPr>
            <a:r>
              <a:rPr lang="en" sz="1800">
                <a:solidFill>
                  <a:srgbClr val="434343"/>
                </a:solidFill>
                <a:latin typeface="Questrial"/>
                <a:ea typeface="Questrial"/>
                <a:cs typeface="Questrial"/>
                <a:sym typeface="Questrial"/>
              </a:rPr>
              <a:t>40% believe social media advertising helps them </a:t>
            </a:r>
            <a:br>
              <a:rPr lang="en" sz="1800">
                <a:solidFill>
                  <a:srgbClr val="434343"/>
                </a:solidFill>
                <a:latin typeface="Questrial"/>
                <a:ea typeface="Questrial"/>
                <a:cs typeface="Questrial"/>
                <a:sym typeface="Questrial"/>
              </a:rPr>
            </a:br>
            <a:r>
              <a:rPr lang="en" sz="1800" b="1">
                <a:solidFill>
                  <a:srgbClr val="434343"/>
                </a:solidFill>
                <a:latin typeface="Questrial"/>
                <a:ea typeface="Questrial"/>
                <a:cs typeface="Questrial"/>
                <a:sym typeface="Questrial"/>
              </a:rPr>
              <a:t>gain new customers</a:t>
            </a:r>
            <a:r>
              <a:rPr lang="en" sz="1800">
                <a:solidFill>
                  <a:srgbClr val="434343"/>
                </a:solidFill>
                <a:latin typeface="Questrial"/>
                <a:ea typeface="Questrial"/>
                <a:cs typeface="Questrial"/>
                <a:sym typeface="Questrial"/>
              </a:rPr>
              <a:t>. </a:t>
            </a:r>
          </a:p>
        </p:txBody>
      </p:sp>
      <p:sp>
        <p:nvSpPr>
          <p:cNvPr id="275" name="Shape 275"/>
          <p:cNvSpPr txBox="1"/>
          <p:nvPr/>
        </p:nvSpPr>
        <p:spPr>
          <a:xfrm>
            <a:off x="222700" y="1003250"/>
            <a:ext cx="4013400" cy="9771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 sz="1800">
                <a:solidFill>
                  <a:srgbClr val="434343"/>
                </a:solidFill>
                <a:latin typeface="Questrial"/>
                <a:ea typeface="Questrial"/>
                <a:cs typeface="Questrial"/>
                <a:sym typeface="Questrial"/>
              </a:rPr>
              <a:t>75% of businesses surveyed </a:t>
            </a:r>
            <a:br>
              <a:rPr lang="en" sz="1800">
                <a:solidFill>
                  <a:srgbClr val="434343"/>
                </a:solidFill>
                <a:latin typeface="Questrial"/>
                <a:ea typeface="Questrial"/>
                <a:cs typeface="Questrial"/>
                <a:sym typeface="Questrial"/>
              </a:rPr>
            </a:br>
            <a:r>
              <a:rPr lang="en" sz="1800" b="1">
                <a:solidFill>
                  <a:srgbClr val="434343"/>
                </a:solidFill>
                <a:latin typeface="Questrial"/>
                <a:ea typeface="Questrial"/>
                <a:cs typeface="Questrial"/>
                <a:sym typeface="Questrial"/>
              </a:rPr>
              <a:t>actively use Facebook</a:t>
            </a:r>
            <a:r>
              <a:rPr lang="en" sz="1800">
                <a:solidFill>
                  <a:srgbClr val="434343"/>
                </a:solidFill>
                <a:latin typeface="Questrial"/>
                <a:ea typeface="Questrial"/>
                <a:cs typeface="Questrial"/>
                <a:sym typeface="Questrial"/>
              </a:rPr>
              <a:t> to </a:t>
            </a:r>
            <a:br>
              <a:rPr lang="en" sz="1800">
                <a:solidFill>
                  <a:srgbClr val="434343"/>
                </a:solidFill>
                <a:latin typeface="Questrial"/>
                <a:ea typeface="Questrial"/>
                <a:cs typeface="Questrial"/>
                <a:sym typeface="Questrial"/>
              </a:rPr>
            </a:br>
            <a:r>
              <a:rPr lang="en" sz="1800">
                <a:solidFill>
                  <a:srgbClr val="434343"/>
                </a:solidFill>
                <a:latin typeface="Questrial"/>
                <a:ea typeface="Questrial"/>
                <a:cs typeface="Questrial"/>
                <a:sym typeface="Questrial"/>
              </a:rPr>
              <a:t>market their business. </a:t>
            </a:r>
          </a:p>
          <a:p>
            <a:pPr lvl="0" rtl="0">
              <a:lnSpc>
                <a:spcPct val="100000"/>
              </a:lnSpc>
              <a:spcBef>
                <a:spcPts val="0"/>
              </a:spcBef>
              <a:buNone/>
            </a:pPr>
            <a:endParaRPr sz="2500" b="1">
              <a:solidFill>
                <a:srgbClr val="434343"/>
              </a:solidFill>
              <a:latin typeface="Questrial"/>
              <a:ea typeface="Questrial"/>
              <a:cs typeface="Questrial"/>
              <a:sym typeface="Questrial"/>
            </a:endParaRPr>
          </a:p>
          <a:p>
            <a:pPr lvl="0" rtl="0">
              <a:lnSpc>
                <a:spcPct val="100000"/>
              </a:lnSpc>
              <a:spcBef>
                <a:spcPts val="0"/>
              </a:spcBef>
              <a:buNone/>
            </a:pPr>
            <a:endParaRPr/>
          </a:p>
        </p:txBody>
      </p:sp>
      <p:cxnSp>
        <p:nvCxnSpPr>
          <p:cNvPr id="278" name="Shape 278"/>
          <p:cNvCxnSpPr/>
          <p:nvPr/>
        </p:nvCxnSpPr>
        <p:spPr>
          <a:xfrm rot="10800000">
            <a:off x="301675" y="2133250"/>
            <a:ext cx="3528600" cy="0"/>
          </a:xfrm>
          <a:prstGeom prst="straightConnector1">
            <a:avLst/>
          </a:prstGeom>
          <a:noFill/>
          <a:ln w="19050" cap="flat" cmpd="sng">
            <a:solidFill>
              <a:srgbClr val="BABABA"/>
            </a:solidFill>
            <a:prstDash val="dot"/>
            <a:round/>
            <a:headEnd type="none" w="lg" len="lg"/>
            <a:tailEnd type="none" w="lg" len="lg"/>
          </a:ln>
        </p:spPr>
      </p:cxnSp>
      <p:cxnSp>
        <p:nvCxnSpPr>
          <p:cNvPr id="279" name="Shape 279"/>
          <p:cNvCxnSpPr/>
          <p:nvPr/>
        </p:nvCxnSpPr>
        <p:spPr>
          <a:xfrm rot="10800000">
            <a:off x="301750" y="3250550"/>
            <a:ext cx="3608100" cy="2700"/>
          </a:xfrm>
          <a:prstGeom prst="straightConnector1">
            <a:avLst/>
          </a:prstGeom>
          <a:noFill/>
          <a:ln w="19050" cap="flat" cmpd="sng">
            <a:solidFill>
              <a:srgbClr val="BABABA"/>
            </a:solidFill>
            <a:prstDash val="dot"/>
            <a:round/>
            <a:headEnd type="none" w="lg" len="lg"/>
            <a:tailEnd type="none" w="lg" len="lg"/>
          </a:ln>
        </p:spPr>
      </p:cxnSp>
    </p:spTree>
  </p:cSld>
  <p:clrMapOvr>
    <a:masterClrMapping/>
  </p:clrMapOvr>
  <p:transition spd="slow"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3"/>
            <a:ext cx="9144000" cy="5141867"/>
          </a:xfrm>
          <a:prstGeom prst="rect">
            <a:avLst/>
          </a:prstGeom>
        </p:spPr>
      </p:pic>
      <p:sp>
        <p:nvSpPr>
          <p:cNvPr id="5" name="TextBox 4"/>
          <p:cNvSpPr txBox="1"/>
          <p:nvPr/>
        </p:nvSpPr>
        <p:spPr>
          <a:xfrm>
            <a:off x="1855893" y="1864680"/>
            <a:ext cx="8886613" cy="707886"/>
          </a:xfrm>
          <a:prstGeom prst="rect">
            <a:avLst/>
          </a:prstGeom>
          <a:noFill/>
        </p:spPr>
        <p:txBody>
          <a:bodyPr wrap="square" rtlCol="0">
            <a:spAutoFit/>
          </a:bodyPr>
          <a:lstStyle/>
          <a:p>
            <a:r>
              <a:rPr lang="en-US" sz="4000" dirty="0" smtClean="0">
                <a:solidFill>
                  <a:schemeClr val="tx1">
                    <a:lumMod val="85000"/>
                    <a:lumOff val="15000"/>
                  </a:schemeClr>
                </a:solidFill>
                <a:latin typeface="Questrial" panose="020B0604020202020204" charset="0"/>
              </a:rPr>
              <a:t>Reaching new prospects</a:t>
            </a:r>
            <a:endParaRPr lang="en-US" sz="4000" dirty="0">
              <a:solidFill>
                <a:schemeClr val="tx1">
                  <a:lumMod val="85000"/>
                  <a:lumOff val="15000"/>
                </a:schemeClr>
              </a:solidFill>
              <a:latin typeface="Questrial" panose="020B0604020202020204" charset="0"/>
            </a:endParaRPr>
          </a:p>
        </p:txBody>
      </p:sp>
    </p:spTree>
    <p:extLst>
      <p:ext uri="{BB962C8B-B14F-4D97-AF65-F5344CB8AC3E}">
        <p14:creationId xmlns:p14="http://schemas.microsoft.com/office/powerpoint/2010/main" val="4177820126"/>
      </p:ext>
    </p:extLst>
  </p:cSld>
  <p:clrMapOvr>
    <a:masterClrMapping/>
  </p:clrMapOvr>
  <p:transition spd="slow"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182878" y="246299"/>
            <a:ext cx="3058167" cy="701967"/>
          </a:xfrm>
          <a:prstGeom prst="rect">
            <a:avLst/>
          </a:prstGeom>
        </p:spPr>
        <p:txBody>
          <a:bodyPr lIns="91425" tIns="91425" rIns="91425" bIns="91425" anchor="t" anchorCtr="0">
            <a:noAutofit/>
          </a:bodyPr>
          <a:lstStyle/>
          <a:p>
            <a:pPr lvl="0" rtl="0">
              <a:spcBef>
                <a:spcPts val="0"/>
              </a:spcBef>
              <a:buNone/>
            </a:pPr>
            <a:r>
              <a:rPr lang="en" sz="3000" b="1" dirty="0" smtClean="0">
                <a:latin typeface="Questrial" panose="020B0604020202020204" charset="0"/>
              </a:rPr>
              <a:t>Marketplace  </a:t>
            </a:r>
            <a:endParaRPr lang="en" sz="3000" b="1" dirty="0">
              <a:latin typeface="Questrial" panose="020B0604020202020204" charset="0"/>
            </a:endParaRPr>
          </a:p>
          <a:p>
            <a:pPr lvl="0" rtl="0">
              <a:spcBef>
                <a:spcPts val="0"/>
              </a:spcBef>
              <a:buNone/>
            </a:pPr>
            <a:r>
              <a:rPr lang="en-US" sz="1400" b="0" dirty="0" smtClean="0">
                <a:latin typeface="Roboto Slab"/>
                <a:ea typeface="Roboto Slab"/>
                <a:cs typeface="Roboto Slab"/>
                <a:sym typeface="Roboto Slab"/>
              </a:rPr>
              <a:t> </a:t>
            </a:r>
            <a:r>
              <a:rPr lang="en-US" sz="1400" dirty="0" smtClean="0">
                <a:latin typeface="Roboto Slab"/>
                <a:ea typeface="Roboto Slab"/>
                <a:cs typeface="Roboto Slab"/>
                <a:sym typeface="Roboto Slab"/>
              </a:rPr>
              <a:t>Under your “Home” page</a:t>
            </a:r>
          </a:p>
          <a:p>
            <a:pPr lvl="0" rtl="0">
              <a:spcBef>
                <a:spcPts val="0"/>
              </a:spcBef>
              <a:buNone/>
            </a:pPr>
            <a:r>
              <a:rPr lang="en-US" sz="1400" b="0" dirty="0" smtClean="0">
                <a:latin typeface="Roboto Slab"/>
                <a:ea typeface="Roboto Slab"/>
                <a:cs typeface="Roboto Slab"/>
                <a:sym typeface="Roboto Slab"/>
              </a:rPr>
              <a:t>On your left hand side, you will see “Marketplace” option</a:t>
            </a:r>
          </a:p>
          <a:p>
            <a:pPr lvl="0" rtl="0">
              <a:spcBef>
                <a:spcPts val="0"/>
              </a:spcBef>
              <a:buNone/>
            </a:pPr>
            <a:r>
              <a:rPr lang="en-US" sz="1400" dirty="0">
                <a:latin typeface="Roboto Slab"/>
                <a:ea typeface="Roboto Slab"/>
                <a:cs typeface="Roboto Slab"/>
                <a:sym typeface="Roboto Slab"/>
              </a:rPr>
              <a:t>+</a:t>
            </a:r>
            <a:r>
              <a:rPr lang="en-US" sz="1400" dirty="0" smtClean="0">
                <a:latin typeface="Roboto Slab"/>
                <a:ea typeface="Roboto Slab"/>
                <a:cs typeface="Roboto Slab"/>
                <a:sym typeface="Roboto Slab"/>
              </a:rPr>
              <a:t>Sell Something</a:t>
            </a:r>
          </a:p>
          <a:p>
            <a:pPr lvl="0" rtl="0">
              <a:spcBef>
                <a:spcPts val="0"/>
              </a:spcBef>
              <a:buNone/>
            </a:pPr>
            <a:r>
              <a:rPr lang="en-US" sz="1400" b="0" dirty="0" smtClean="0">
                <a:latin typeface="Roboto Slab"/>
                <a:ea typeface="Roboto Slab"/>
                <a:cs typeface="Roboto Slab"/>
                <a:sym typeface="Roboto Slab"/>
              </a:rPr>
              <a:t>All set! </a:t>
            </a:r>
            <a:endParaRPr sz="1400" b="0" dirty="0">
              <a:latin typeface="Roboto Slab"/>
              <a:ea typeface="Roboto Slab"/>
              <a:cs typeface="Roboto Slab"/>
              <a:sym typeface="Roboto Slab"/>
            </a:endParaRPr>
          </a:p>
          <a:p>
            <a:pPr lvl="0" rtl="0">
              <a:spcBef>
                <a:spcPts val="0"/>
              </a:spcBef>
              <a:buNone/>
            </a:pPr>
            <a:endParaRPr sz="1400" b="0" dirty="0">
              <a:latin typeface="Roboto Slab"/>
              <a:ea typeface="Roboto Slab"/>
              <a:cs typeface="Roboto Slab"/>
              <a:sym typeface="Roboto Slab"/>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20" y="108372"/>
            <a:ext cx="5868591" cy="4930987"/>
          </a:xfrm>
          <a:prstGeom prst="rect">
            <a:avLst/>
          </a:prstGeom>
        </p:spPr>
      </p:pic>
      <p:pic>
        <p:nvPicPr>
          <p:cNvPr id="1026" name="Picture 2" descr="Image result for marketp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55831"/>
            <a:ext cx="3075094" cy="198767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241045" y="1002453"/>
            <a:ext cx="1005835" cy="37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99" y="255244"/>
            <a:ext cx="2133473" cy="638708"/>
          </a:xfrm>
        </p:spPr>
        <p:txBody>
          <a:bodyPr/>
          <a:lstStyle/>
          <a:p>
            <a:r>
              <a:rPr lang="en" b="1" dirty="0" smtClean="0">
                <a:solidFill>
                  <a:schemeClr val="bg2"/>
                </a:solidFill>
                <a:latin typeface="Questrial" panose="020B0604020202020204" charset="0"/>
              </a:rPr>
              <a:t>Join Groups</a:t>
            </a:r>
            <a:endParaRPr lang="en-US" dirty="0">
              <a:solidFill>
                <a:schemeClr val="bg2"/>
              </a:solidFill>
            </a:endParaRPr>
          </a:p>
        </p:txBody>
      </p:sp>
      <p:pic>
        <p:nvPicPr>
          <p:cNvPr id="2050" name="Picture 2" descr="Image result for join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89" y="3658764"/>
            <a:ext cx="3371850" cy="1257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460" y="77638"/>
            <a:ext cx="5546012" cy="4951561"/>
          </a:xfrm>
          <a:prstGeom prst="rect">
            <a:avLst/>
          </a:prstGeom>
        </p:spPr>
      </p:pic>
      <p:sp>
        <p:nvSpPr>
          <p:cNvPr id="7" name="TextBox 6"/>
          <p:cNvSpPr txBox="1"/>
          <p:nvPr/>
        </p:nvSpPr>
        <p:spPr>
          <a:xfrm>
            <a:off x="224287" y="1083733"/>
            <a:ext cx="2700068" cy="2893100"/>
          </a:xfrm>
          <a:prstGeom prst="rect">
            <a:avLst/>
          </a:prstGeom>
          <a:noFill/>
        </p:spPr>
        <p:txBody>
          <a:bodyPr wrap="square" rtlCol="0">
            <a:spAutoFit/>
          </a:bodyPr>
          <a:lstStyle/>
          <a:p>
            <a:r>
              <a:rPr lang="en-US" b="1" dirty="0" smtClean="0">
                <a:solidFill>
                  <a:schemeClr val="tx1">
                    <a:lumMod val="75000"/>
                    <a:lumOff val="25000"/>
                  </a:schemeClr>
                </a:solidFill>
                <a:latin typeface="Questrial" panose="020B0604020202020204" charset="0"/>
              </a:rPr>
              <a:t>Suggestion words to search:</a:t>
            </a:r>
          </a:p>
          <a:p>
            <a:endParaRPr lang="en-US" b="1" dirty="0">
              <a:solidFill>
                <a:schemeClr val="tx1">
                  <a:lumMod val="75000"/>
                  <a:lumOff val="25000"/>
                </a:schemeClr>
              </a:solidFill>
              <a:latin typeface="Questrial" panose="020B0604020202020204" charset="0"/>
            </a:endParaRPr>
          </a:p>
          <a:p>
            <a:pPr marL="285750" indent="-285750">
              <a:buFont typeface="Arial" panose="020B0604020202020204" pitchFamily="34" charset="0"/>
              <a:buChar char="•"/>
            </a:pPr>
            <a:r>
              <a:rPr lang="en-US" b="1" dirty="0" smtClean="0">
                <a:solidFill>
                  <a:schemeClr val="tx1">
                    <a:lumMod val="75000"/>
                    <a:lumOff val="25000"/>
                  </a:schemeClr>
                </a:solidFill>
                <a:latin typeface="Questrial" panose="020B0604020202020204" charset="0"/>
              </a:rPr>
              <a:t>Apartments in CITY, STATE</a:t>
            </a:r>
          </a:p>
          <a:p>
            <a:pPr marL="285750" indent="-285750">
              <a:buFont typeface="Arial" panose="020B0604020202020204" pitchFamily="34" charset="0"/>
              <a:buChar char="•"/>
            </a:pPr>
            <a:endParaRPr lang="en-US" b="1" dirty="0">
              <a:solidFill>
                <a:schemeClr val="tx1">
                  <a:lumMod val="75000"/>
                  <a:lumOff val="25000"/>
                </a:schemeClr>
              </a:solidFill>
              <a:latin typeface="Questrial" panose="020B0604020202020204" charset="0"/>
            </a:endParaRPr>
          </a:p>
          <a:p>
            <a:pPr marL="285750" indent="-285750">
              <a:buFont typeface="Arial" panose="020B0604020202020204" pitchFamily="34" charset="0"/>
              <a:buChar char="•"/>
            </a:pPr>
            <a:r>
              <a:rPr lang="en-US" b="1" dirty="0" smtClean="0">
                <a:solidFill>
                  <a:schemeClr val="tx1">
                    <a:lumMod val="75000"/>
                    <a:lumOff val="25000"/>
                  </a:schemeClr>
                </a:solidFill>
                <a:latin typeface="Questrial" panose="020B0604020202020204" charset="0"/>
              </a:rPr>
              <a:t>Craigslist</a:t>
            </a:r>
          </a:p>
          <a:p>
            <a:pPr marL="285750" indent="-285750">
              <a:buFont typeface="Arial" panose="020B0604020202020204" pitchFamily="34" charset="0"/>
              <a:buChar char="•"/>
            </a:pPr>
            <a:endParaRPr lang="en-US" b="1" dirty="0">
              <a:solidFill>
                <a:schemeClr val="tx1">
                  <a:lumMod val="75000"/>
                  <a:lumOff val="25000"/>
                </a:schemeClr>
              </a:solidFill>
              <a:latin typeface="Questrial" panose="020B0604020202020204" charset="0"/>
            </a:endParaRPr>
          </a:p>
          <a:p>
            <a:pPr marL="285750" indent="-285750">
              <a:buFont typeface="Arial" panose="020B0604020202020204" pitchFamily="34" charset="0"/>
              <a:buChar char="•"/>
            </a:pPr>
            <a:r>
              <a:rPr lang="en-US" b="1" dirty="0" smtClean="0">
                <a:solidFill>
                  <a:schemeClr val="tx1">
                    <a:lumMod val="75000"/>
                    <a:lumOff val="25000"/>
                  </a:schemeClr>
                </a:solidFill>
                <a:latin typeface="Questrial" panose="020B0604020202020204" charset="0"/>
              </a:rPr>
              <a:t>For rent</a:t>
            </a:r>
          </a:p>
          <a:p>
            <a:pPr marL="285750" indent="-285750">
              <a:buFont typeface="Arial" panose="020B0604020202020204" pitchFamily="34" charset="0"/>
              <a:buChar char="•"/>
            </a:pPr>
            <a:endParaRPr lang="en-US" b="1" dirty="0">
              <a:solidFill>
                <a:schemeClr val="tx1">
                  <a:lumMod val="75000"/>
                  <a:lumOff val="25000"/>
                </a:schemeClr>
              </a:solidFill>
              <a:latin typeface="Questrial" panose="020B0604020202020204" charset="0"/>
            </a:endParaRPr>
          </a:p>
          <a:p>
            <a:pPr marL="285750" indent="-285750">
              <a:buFont typeface="Arial" panose="020B0604020202020204" pitchFamily="34" charset="0"/>
              <a:buChar char="•"/>
            </a:pPr>
            <a:r>
              <a:rPr lang="en-US" b="1" dirty="0" smtClean="0">
                <a:solidFill>
                  <a:schemeClr val="tx1">
                    <a:lumMod val="75000"/>
                    <a:lumOff val="25000"/>
                  </a:schemeClr>
                </a:solidFill>
                <a:latin typeface="Questrial" panose="020B0604020202020204" charset="0"/>
              </a:rPr>
              <a:t>Rentals</a:t>
            </a:r>
          </a:p>
          <a:p>
            <a:pPr marL="285750" indent="-285750">
              <a:buFont typeface="Arial" panose="020B0604020202020204" pitchFamily="34" charset="0"/>
              <a:buChar char="•"/>
            </a:pPr>
            <a:endParaRPr lang="en-US" b="1" dirty="0">
              <a:solidFill>
                <a:schemeClr val="tx1">
                  <a:lumMod val="75000"/>
                  <a:lumOff val="25000"/>
                </a:schemeClr>
              </a:solidFill>
              <a:latin typeface="Questrial" panose="020B0604020202020204" charset="0"/>
            </a:endParaRPr>
          </a:p>
          <a:p>
            <a:pPr marL="285750" indent="-285750">
              <a:buFont typeface="Arial" panose="020B0604020202020204" pitchFamily="34" charset="0"/>
              <a:buChar char="•"/>
            </a:pPr>
            <a:r>
              <a:rPr lang="en-US" b="1" dirty="0" smtClean="0">
                <a:solidFill>
                  <a:schemeClr val="tx1">
                    <a:lumMod val="75000"/>
                    <a:lumOff val="25000"/>
                  </a:schemeClr>
                </a:solidFill>
                <a:latin typeface="Questrial" panose="020B0604020202020204" charset="0"/>
              </a:rPr>
              <a:t>&amp; much more</a:t>
            </a:r>
          </a:p>
          <a:p>
            <a:endParaRPr lang="en-US" dirty="0"/>
          </a:p>
          <a:p>
            <a:endParaRPr lang="en-US" dirty="0"/>
          </a:p>
        </p:txBody>
      </p:sp>
    </p:spTree>
    <p:extLst>
      <p:ext uri="{BB962C8B-B14F-4D97-AF65-F5344CB8AC3E}">
        <p14:creationId xmlns:p14="http://schemas.microsoft.com/office/powerpoint/2010/main" val="540207993"/>
      </p:ext>
    </p:extLst>
  </p:cSld>
  <p:clrMapOvr>
    <a:masterClrMapping/>
  </p:clrMapOvr>
  <p:transition spd="slow"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2420" y="180866"/>
            <a:ext cx="4090967" cy="598068"/>
          </a:xfrm>
        </p:spPr>
        <p:txBody>
          <a:bodyPr/>
          <a:lstStyle/>
          <a:p>
            <a:pPr algn="ctr"/>
            <a:r>
              <a:rPr lang="en" sz="3400" b="1" dirty="0" smtClean="0">
                <a:solidFill>
                  <a:schemeClr val="bg2"/>
                </a:solidFill>
                <a:latin typeface="Questrial" panose="020B0604020202020204" charset="0"/>
              </a:rPr>
              <a:t>Invite Friends</a:t>
            </a:r>
            <a:endParaRPr lang="en-US" sz="3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01" y="904240"/>
            <a:ext cx="4151837" cy="39873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320" y="904240"/>
            <a:ext cx="4292965" cy="3987373"/>
          </a:xfrm>
          <a:prstGeom prst="rect">
            <a:avLst/>
          </a:prstGeom>
        </p:spPr>
      </p:pic>
    </p:spTree>
    <p:extLst>
      <p:ext uri="{BB962C8B-B14F-4D97-AF65-F5344CB8AC3E}">
        <p14:creationId xmlns:p14="http://schemas.microsoft.com/office/powerpoint/2010/main" val="2562176539"/>
      </p:ext>
    </p:extLst>
  </p:cSld>
  <p:clrMapOvr>
    <a:masterClrMapping/>
  </p:clrMapOvr>
  <p:transition spd="slow"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86" y="175641"/>
            <a:ext cx="8520600" cy="572700"/>
          </a:xfrm>
        </p:spPr>
        <p:txBody>
          <a:bodyPr/>
          <a:lstStyle/>
          <a:p>
            <a:r>
              <a:rPr lang="en" b="1" dirty="0" smtClean="0">
                <a:solidFill>
                  <a:schemeClr val="bg2"/>
                </a:solidFill>
                <a:latin typeface="Questrial" panose="020B0604020202020204" charset="0"/>
              </a:rPr>
              <a:t>Boost Ads</a:t>
            </a:r>
            <a:endParaRPr lang="en-US" dirty="0"/>
          </a:p>
        </p:txBody>
      </p:sp>
      <p:pic>
        <p:nvPicPr>
          <p:cNvPr id="3076"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543" y="2371904"/>
            <a:ext cx="3932457" cy="2771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8574" y="1173192"/>
            <a:ext cx="2803584" cy="3545457"/>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86" y="854015"/>
            <a:ext cx="4772005" cy="4134018"/>
          </a:xfrm>
          <a:prstGeom prst="rect">
            <a:avLst/>
          </a:prstGeom>
        </p:spPr>
      </p:pic>
      <p:sp>
        <p:nvSpPr>
          <p:cNvPr id="6" name="TextBox 5"/>
          <p:cNvSpPr txBox="1"/>
          <p:nvPr/>
        </p:nvSpPr>
        <p:spPr>
          <a:xfrm>
            <a:off x="5322498" y="925354"/>
            <a:ext cx="3350588" cy="2893100"/>
          </a:xfrm>
          <a:prstGeom prst="rect">
            <a:avLst/>
          </a:prstGeom>
          <a:noFill/>
        </p:spPr>
        <p:txBody>
          <a:bodyPr wrap="square" rtlCol="0">
            <a:spAutoFit/>
          </a:bodyPr>
          <a:lstStyle/>
          <a:p>
            <a:r>
              <a:rPr lang="en-US" b="1" dirty="0" smtClean="0">
                <a:solidFill>
                  <a:schemeClr val="bg2">
                    <a:lumMod val="75000"/>
                  </a:schemeClr>
                </a:solidFill>
                <a:latin typeface="Questrial" panose="020B0604020202020204" charset="0"/>
              </a:rPr>
              <a:t>Boosted ads give us results. There are many different ways to boost on a page. You may boost ads posted, videos, page, send </a:t>
            </a:r>
            <a:r>
              <a:rPr lang="en-US" b="1" dirty="0" err="1" smtClean="0">
                <a:solidFill>
                  <a:schemeClr val="bg2">
                    <a:lumMod val="75000"/>
                  </a:schemeClr>
                </a:solidFill>
                <a:latin typeface="Questrial" panose="020B0604020202020204" charset="0"/>
              </a:rPr>
              <a:t>msg</a:t>
            </a:r>
            <a:r>
              <a:rPr lang="en-US" b="1" dirty="0" smtClean="0">
                <a:solidFill>
                  <a:schemeClr val="bg2">
                    <a:lumMod val="75000"/>
                  </a:schemeClr>
                </a:solidFill>
                <a:latin typeface="Questrial" panose="020B0604020202020204" charset="0"/>
              </a:rPr>
              <a:t> button, like page button, etc. </a:t>
            </a:r>
          </a:p>
          <a:p>
            <a:endParaRPr lang="en-US" b="1" dirty="0">
              <a:solidFill>
                <a:schemeClr val="bg2">
                  <a:lumMod val="75000"/>
                </a:schemeClr>
              </a:solidFill>
              <a:latin typeface="Questrial" panose="020B0604020202020204" charset="0"/>
            </a:endParaRPr>
          </a:p>
          <a:p>
            <a:r>
              <a:rPr lang="en-US" b="1" dirty="0" smtClean="0">
                <a:solidFill>
                  <a:schemeClr val="bg2">
                    <a:lumMod val="75000"/>
                  </a:schemeClr>
                </a:solidFill>
                <a:latin typeface="Questrial" panose="020B0604020202020204" charset="0"/>
              </a:rPr>
              <a:t>This can only be done by a member of PMT or the marketing department. </a:t>
            </a:r>
          </a:p>
          <a:p>
            <a:endParaRPr lang="en-US" b="1" dirty="0">
              <a:solidFill>
                <a:schemeClr val="bg2">
                  <a:lumMod val="75000"/>
                </a:schemeClr>
              </a:solidFill>
              <a:latin typeface="Questrial" panose="020B0604020202020204" charset="0"/>
            </a:endParaRPr>
          </a:p>
          <a:p>
            <a:r>
              <a:rPr lang="en-US" b="1" dirty="0" smtClean="0">
                <a:solidFill>
                  <a:schemeClr val="bg2">
                    <a:lumMod val="75000"/>
                  </a:schemeClr>
                </a:solidFill>
                <a:latin typeface="Questrial" panose="020B0604020202020204" charset="0"/>
              </a:rPr>
              <a:t>If there is anything you would like to be boosted, reach out to us. </a:t>
            </a:r>
          </a:p>
          <a:p>
            <a:endParaRPr lang="en-US" b="1" dirty="0">
              <a:solidFill>
                <a:schemeClr val="bg2">
                  <a:lumMod val="75000"/>
                </a:schemeClr>
              </a:solidFill>
              <a:latin typeface="Questrial" panose="020B0604020202020204" charset="0"/>
            </a:endParaRPr>
          </a:p>
          <a:p>
            <a:endParaRPr lang="en-US" dirty="0"/>
          </a:p>
        </p:txBody>
      </p:sp>
    </p:spTree>
    <p:extLst>
      <p:ext uri="{BB962C8B-B14F-4D97-AF65-F5344CB8AC3E}">
        <p14:creationId xmlns:p14="http://schemas.microsoft.com/office/powerpoint/2010/main" val="1271495131"/>
      </p:ext>
    </p:extLst>
  </p:cSld>
  <p:clrMapOvr>
    <a:masterClrMapping/>
  </p:clrMapOvr>
  <p:transition spd="slow"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6" name="Picture 2" descr="Image result for person shrugging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495" y="2783125"/>
            <a:ext cx="4286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27" name="Shape 427"/>
          <p:cNvSpPr txBox="1">
            <a:spLocks noGrp="1"/>
          </p:cNvSpPr>
          <p:nvPr>
            <p:ph type="body" idx="1"/>
          </p:nvPr>
        </p:nvSpPr>
        <p:spPr>
          <a:xfrm>
            <a:off x="3824029" y="134350"/>
            <a:ext cx="4711500" cy="3839400"/>
          </a:xfrm>
          <a:prstGeom prst="rect">
            <a:avLst/>
          </a:prstGeom>
        </p:spPr>
        <p:txBody>
          <a:bodyPr lIns="91425" tIns="91425" rIns="91425" bIns="91425" anchor="t" anchorCtr="0">
            <a:noAutofit/>
          </a:bodyPr>
          <a:lstStyle/>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Post 2-3 times a week; only post more than that if you have to communicate a message</a:t>
            </a:r>
          </a:p>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Publish new content </a:t>
            </a:r>
          </a:p>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Be picky about what you share. Quality beats quantity. </a:t>
            </a:r>
          </a:p>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Photos &amp; videos have shown to be the most popular type of social media content for engagement </a:t>
            </a:r>
          </a:p>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Measure your efforts &amp; analyze</a:t>
            </a:r>
            <a:r>
              <a:rPr lang="en-US" sz="1100" dirty="0">
                <a:latin typeface="Roboto Slab"/>
                <a:ea typeface="Roboto Slab"/>
                <a:cs typeface="Roboto Slab"/>
                <a:sym typeface="Roboto Slab"/>
              </a:rPr>
              <a:t> </a:t>
            </a:r>
            <a:r>
              <a:rPr lang="en-US" sz="1100" dirty="0" smtClean="0">
                <a:latin typeface="Roboto Slab"/>
                <a:ea typeface="Roboto Slab"/>
                <a:cs typeface="Roboto Slab"/>
                <a:sym typeface="Roboto Slab"/>
              </a:rPr>
              <a:t>the results</a:t>
            </a:r>
          </a:p>
          <a:p>
            <a:pPr marL="171450" lvl="0" indent="-171450" rtl="0">
              <a:spcBef>
                <a:spcPts val="0"/>
              </a:spcBef>
              <a:buFont typeface="Arial" panose="020B0604020202020204" pitchFamily="34" charset="0"/>
              <a:buChar char="•"/>
            </a:pPr>
            <a:r>
              <a:rPr lang="en-US" sz="1100" b="0" dirty="0" smtClean="0">
                <a:latin typeface="Roboto Slab"/>
                <a:ea typeface="Roboto Slab"/>
                <a:cs typeface="Roboto Slab"/>
                <a:sym typeface="Roboto Slab"/>
              </a:rPr>
              <a:t>Join in on communities- partner with local businesses on Facebook to promote</a:t>
            </a:r>
          </a:p>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Interact on a regular basis with users</a:t>
            </a:r>
          </a:p>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Use keywords in your posts and capitalize on Hashtags</a:t>
            </a:r>
          </a:p>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Target your social media posts. You can edit your audience &amp; reach out to a bigger market. </a:t>
            </a:r>
          </a:p>
          <a:p>
            <a:pPr marL="171450" lvl="0" indent="-171450" rtl="0">
              <a:spcBef>
                <a:spcPts val="0"/>
              </a:spcBef>
              <a:buFont typeface="Arial" panose="020B0604020202020204" pitchFamily="34" charset="0"/>
              <a:buChar char="•"/>
            </a:pPr>
            <a:r>
              <a:rPr lang="en-US" sz="1100" dirty="0" smtClean="0">
                <a:latin typeface="Roboto Slab"/>
                <a:ea typeface="Roboto Slab"/>
                <a:cs typeface="Roboto Slab"/>
                <a:sym typeface="Roboto Slab"/>
              </a:rPr>
              <a:t>Get creative! Keep your audience entertained. Do a contest, poll, post a picture that requires an answer/experience, etc. </a:t>
            </a:r>
          </a:p>
          <a:p>
            <a:pPr lvl="0" rtl="0">
              <a:spcBef>
                <a:spcPts val="0"/>
              </a:spcBef>
              <a:buNone/>
            </a:pPr>
            <a:endParaRPr lang="en-US" sz="1100" dirty="0" smtClean="0">
              <a:latin typeface="Roboto Slab"/>
              <a:ea typeface="Roboto Slab"/>
              <a:cs typeface="Roboto Slab"/>
              <a:sym typeface="Roboto Slab"/>
            </a:endParaRPr>
          </a:p>
          <a:p>
            <a:pPr lvl="0" rtl="0">
              <a:spcBef>
                <a:spcPts val="0"/>
              </a:spcBef>
              <a:buNone/>
            </a:pPr>
            <a:endParaRPr lang="en-US" sz="1100" b="0" dirty="0">
              <a:latin typeface="Roboto Slab"/>
              <a:ea typeface="Roboto Slab"/>
              <a:cs typeface="Roboto Slab"/>
              <a:sym typeface="Roboto Slab"/>
            </a:endParaRPr>
          </a:p>
          <a:p>
            <a:pPr lvl="0" rtl="0">
              <a:spcBef>
                <a:spcPts val="0"/>
              </a:spcBef>
              <a:buNone/>
            </a:pPr>
            <a:endParaRPr sz="1100" b="0" dirty="0">
              <a:latin typeface="Roboto Slab"/>
              <a:ea typeface="Roboto Slab"/>
              <a:cs typeface="Roboto Slab"/>
              <a:sym typeface="Roboto Slab"/>
            </a:endParaRPr>
          </a:p>
        </p:txBody>
      </p:sp>
      <p:pic>
        <p:nvPicPr>
          <p:cNvPr id="9" name="Picture 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735" y="1010888"/>
            <a:ext cx="1722078" cy="346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6" name="Shape 426"/>
          <p:cNvSpPr txBox="1">
            <a:spLocks noGrp="1"/>
          </p:cNvSpPr>
          <p:nvPr>
            <p:ph type="title"/>
          </p:nvPr>
        </p:nvSpPr>
        <p:spPr>
          <a:xfrm>
            <a:off x="300558" y="286269"/>
            <a:ext cx="8520600" cy="572700"/>
          </a:xfrm>
          <a:prstGeom prst="rect">
            <a:avLst/>
          </a:prstGeom>
        </p:spPr>
        <p:txBody>
          <a:bodyPr lIns="91425" tIns="91425" rIns="91425" bIns="91425" anchor="b" anchorCtr="0">
            <a:noAutofit/>
          </a:bodyPr>
          <a:lstStyle/>
          <a:p>
            <a:pPr lvl="0" rtl="0">
              <a:spcBef>
                <a:spcPts val="0"/>
              </a:spcBef>
              <a:buNone/>
            </a:pPr>
            <a:r>
              <a:rPr lang="en" b="1" dirty="0" smtClean="0">
                <a:solidFill>
                  <a:schemeClr val="bg2">
                    <a:lumMod val="75000"/>
                  </a:schemeClr>
                </a:solidFill>
                <a:latin typeface="Questrial" panose="020B0604020202020204" charset="0"/>
              </a:rPr>
              <a:t>Social Media Tips</a:t>
            </a:r>
            <a:endParaRPr lang="en" b="1" dirty="0">
              <a:solidFill>
                <a:schemeClr val="bg2">
                  <a:lumMod val="75000"/>
                </a:schemeClr>
              </a:solidFill>
              <a:latin typeface="Questrial" panose="020B0604020202020204" charset="0"/>
            </a:endParaRPr>
          </a:p>
        </p:txBody>
      </p:sp>
    </p:spTree>
  </p:cSld>
  <p:clrMapOvr>
    <a:masterClrMapping/>
  </p:clrMapOvr>
  <p:transition spd="slow"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35" y="341936"/>
            <a:ext cx="2931825" cy="19440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791">
            <a:off x="910546" y="2137412"/>
            <a:ext cx="2117503" cy="272605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386" y="2482079"/>
            <a:ext cx="3574090" cy="230143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50627">
            <a:off x="4264643" y="345925"/>
            <a:ext cx="2290652" cy="2694884"/>
          </a:xfrm>
          <a:prstGeom prst="rect">
            <a:avLst/>
          </a:prstGeom>
        </p:spPr>
      </p:pic>
      <p:sp>
        <p:nvSpPr>
          <p:cNvPr id="9" name="TextBox 8"/>
          <p:cNvSpPr txBox="1"/>
          <p:nvPr/>
        </p:nvSpPr>
        <p:spPr>
          <a:xfrm>
            <a:off x="6827529" y="1026544"/>
            <a:ext cx="2208363" cy="738664"/>
          </a:xfrm>
          <a:prstGeom prst="rect">
            <a:avLst/>
          </a:prstGeom>
          <a:noFill/>
        </p:spPr>
        <p:txBody>
          <a:bodyPr wrap="square" rtlCol="0">
            <a:spAutoFit/>
          </a:bodyPr>
          <a:lstStyle/>
          <a:p>
            <a:r>
              <a:rPr lang="en-US" b="1" dirty="0" smtClean="0">
                <a:solidFill>
                  <a:schemeClr val="bg2">
                    <a:lumMod val="75000"/>
                  </a:schemeClr>
                </a:solidFill>
                <a:latin typeface="Questrial" panose="020B0604020202020204" charset="0"/>
              </a:rPr>
              <a:t>Over 430 Shares; 635 Reactions; 299 Comments</a:t>
            </a:r>
            <a:endParaRPr lang="en-US" b="1" dirty="0">
              <a:solidFill>
                <a:schemeClr val="bg2">
                  <a:lumMod val="75000"/>
                </a:schemeClr>
              </a:solidFill>
              <a:latin typeface="Questrial" panose="020B0604020202020204" charset="0"/>
            </a:endParaRPr>
          </a:p>
        </p:txBody>
      </p:sp>
      <p:sp>
        <p:nvSpPr>
          <p:cNvPr id="10" name="TextBox 9"/>
          <p:cNvSpPr txBox="1"/>
          <p:nvPr/>
        </p:nvSpPr>
        <p:spPr>
          <a:xfrm>
            <a:off x="6689507" y="657212"/>
            <a:ext cx="2484407" cy="369332"/>
          </a:xfrm>
          <a:prstGeom prst="rect">
            <a:avLst/>
          </a:prstGeom>
          <a:noFill/>
        </p:spPr>
        <p:txBody>
          <a:bodyPr wrap="square" rtlCol="0">
            <a:spAutoFit/>
          </a:bodyPr>
          <a:lstStyle/>
          <a:p>
            <a:r>
              <a:rPr lang="en-US" sz="1800" b="1" dirty="0" smtClean="0">
                <a:solidFill>
                  <a:schemeClr val="tx1">
                    <a:lumMod val="65000"/>
                    <a:lumOff val="35000"/>
                  </a:schemeClr>
                </a:solidFill>
                <a:latin typeface="Questrial" panose="020B0604020202020204" charset="0"/>
              </a:rPr>
              <a:t>GIVEAWAY FUN</a:t>
            </a:r>
            <a:endParaRPr lang="en-US" sz="1800" b="1" dirty="0">
              <a:solidFill>
                <a:schemeClr val="tx1">
                  <a:lumMod val="65000"/>
                  <a:lumOff val="35000"/>
                </a:schemeClr>
              </a:solidFill>
              <a:latin typeface="Questrial" panose="020B0604020202020204" charset="0"/>
            </a:endParaRPr>
          </a:p>
        </p:txBody>
      </p:sp>
    </p:spTree>
    <p:extLst>
      <p:ext uri="{BB962C8B-B14F-4D97-AF65-F5344CB8AC3E}">
        <p14:creationId xmlns:p14="http://schemas.microsoft.com/office/powerpoint/2010/main" val="1813833502"/>
      </p:ext>
    </p:extLst>
  </p:cSld>
  <p:clrMapOvr>
    <a:masterClrMapping/>
  </p:clrMapOvr>
  <p:transition spd="slow"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334" y="639267"/>
            <a:ext cx="3821502" cy="3821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3902" y="432233"/>
            <a:ext cx="4244197" cy="1015663"/>
          </a:xfrm>
          <a:prstGeom prst="rect">
            <a:avLst/>
          </a:prstGeom>
          <a:noFill/>
        </p:spPr>
        <p:txBody>
          <a:bodyPr wrap="square" rtlCol="0">
            <a:spAutoFit/>
          </a:bodyPr>
          <a:lstStyle/>
          <a:p>
            <a:r>
              <a:rPr lang="en-US" sz="3000" b="1" dirty="0" smtClean="0">
                <a:solidFill>
                  <a:schemeClr val="bg2">
                    <a:lumMod val="75000"/>
                  </a:schemeClr>
                </a:solidFill>
                <a:latin typeface="Questrial" panose="020B0604020202020204" charset="0"/>
              </a:rPr>
              <a:t>PARTNERING WITH LOCAL BUSINESSES</a:t>
            </a:r>
            <a:endParaRPr lang="en-US" sz="3000" b="1" dirty="0">
              <a:solidFill>
                <a:schemeClr val="bg2">
                  <a:lumMod val="75000"/>
                </a:schemeClr>
              </a:solidFill>
              <a:latin typeface="Questrial" panose="020B0604020202020204" charset="0"/>
            </a:endParaRPr>
          </a:p>
        </p:txBody>
      </p:sp>
    </p:spTree>
    <p:extLst>
      <p:ext uri="{BB962C8B-B14F-4D97-AF65-F5344CB8AC3E}">
        <p14:creationId xmlns:p14="http://schemas.microsoft.com/office/powerpoint/2010/main" val="1737624650"/>
      </p:ext>
    </p:extLst>
  </p:cSld>
  <p:clrMapOvr>
    <a:masterClrMapping/>
  </p:clrMapOvr>
  <p:transition spd="slow"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126" y="181263"/>
            <a:ext cx="5144180" cy="4798301"/>
          </a:xfrm>
          <a:prstGeom prst="rect">
            <a:avLst/>
          </a:prstGeom>
        </p:spPr>
      </p:pic>
      <p:sp>
        <p:nvSpPr>
          <p:cNvPr id="6" name="TextBox 5"/>
          <p:cNvSpPr txBox="1"/>
          <p:nvPr/>
        </p:nvSpPr>
        <p:spPr>
          <a:xfrm>
            <a:off x="241539" y="1052423"/>
            <a:ext cx="2596551" cy="707886"/>
          </a:xfrm>
          <a:prstGeom prst="rect">
            <a:avLst/>
          </a:prstGeom>
          <a:noFill/>
        </p:spPr>
        <p:txBody>
          <a:bodyPr wrap="square" rtlCol="0">
            <a:spAutoFit/>
          </a:bodyPr>
          <a:lstStyle/>
          <a:p>
            <a:r>
              <a:rPr lang="en-US" sz="2000" b="1" dirty="0" smtClean="0">
                <a:solidFill>
                  <a:schemeClr val="bg2">
                    <a:lumMod val="75000"/>
                  </a:schemeClr>
                </a:solidFill>
                <a:latin typeface="Questrial" panose="020B0604020202020204" charset="0"/>
              </a:rPr>
              <a:t>Over 43K view in the last 6 months</a:t>
            </a:r>
            <a:endParaRPr lang="en-US" sz="2000" b="1" dirty="0">
              <a:solidFill>
                <a:schemeClr val="bg2">
                  <a:lumMod val="75000"/>
                </a:schemeClr>
              </a:solidFill>
              <a:latin typeface="Questrial" panose="020B0604020202020204" charset="0"/>
            </a:endParaRPr>
          </a:p>
        </p:txBody>
      </p:sp>
    </p:spTree>
    <p:extLst>
      <p:ext uri="{BB962C8B-B14F-4D97-AF65-F5344CB8AC3E}">
        <p14:creationId xmlns:p14="http://schemas.microsoft.com/office/powerpoint/2010/main" val="2134314009"/>
      </p:ext>
    </p:extLst>
  </p:cSld>
  <p:clrMapOvr>
    <a:masterClrMapping/>
  </p:clrMapOvr>
  <p:transition spd="slow"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10242" name="Picture 2" descr="Image result for marketing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82" y="2135062"/>
            <a:ext cx="49530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arrow png"/>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trans="62000"/>
                    </a14:imgEffect>
                  </a14:imgLayer>
                </a14:imgProps>
              </a:ext>
              <a:ext uri="{28A0092B-C50C-407E-A947-70E740481C1C}">
                <a14:useLocalDpi xmlns:a14="http://schemas.microsoft.com/office/drawing/2010/main" val="0"/>
              </a:ext>
            </a:extLst>
          </a:blip>
          <a:srcRect/>
          <a:stretch>
            <a:fillRect/>
          </a:stretch>
        </p:blipFill>
        <p:spPr bwMode="auto">
          <a:xfrm>
            <a:off x="830664" y="426698"/>
            <a:ext cx="2683833" cy="12816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7351" y="0"/>
            <a:ext cx="3974523" cy="5143500"/>
          </a:xfrm>
          <a:prstGeom prst="rect">
            <a:avLst/>
          </a:prstGeom>
        </p:spPr>
      </p:pic>
    </p:spTree>
    <p:extLst>
      <p:ext uri="{BB962C8B-B14F-4D97-AF65-F5344CB8AC3E}">
        <p14:creationId xmlns:p14="http://schemas.microsoft.com/office/powerpoint/2010/main" val="90139817"/>
      </p:ext>
    </p:extLst>
  </p:cSld>
  <p:clrMapOvr>
    <a:masterClrMapping/>
  </p:clrMapOvr>
  <p:transition spd="slow" advClick="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134850" y="48875"/>
            <a:ext cx="88743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dirty="0" smtClean="0"/>
              <a:t>It’s Important to </a:t>
            </a:r>
            <a:r>
              <a:rPr lang="en" dirty="0"/>
              <a:t>the </a:t>
            </a:r>
            <a:r>
              <a:rPr lang="en" dirty="0" smtClean="0"/>
              <a:t>Buying Process</a:t>
            </a:r>
            <a:endParaRPr lang="en" dirty="0"/>
          </a:p>
        </p:txBody>
      </p:sp>
      <p:sp>
        <p:nvSpPr>
          <p:cNvPr id="239" name="Shape 239"/>
          <p:cNvSpPr txBox="1"/>
          <p:nvPr/>
        </p:nvSpPr>
        <p:spPr>
          <a:xfrm>
            <a:off x="135800" y="2080450"/>
            <a:ext cx="2408700" cy="561900"/>
          </a:xfrm>
          <a:prstGeom prst="rect">
            <a:avLst/>
          </a:prstGeom>
          <a:noFill/>
          <a:ln>
            <a:noFill/>
          </a:ln>
        </p:spPr>
        <p:txBody>
          <a:bodyPr lIns="91425" tIns="91425" rIns="91425" bIns="91425" anchor="t" anchorCtr="0">
            <a:noAutofit/>
          </a:bodyPr>
          <a:lstStyle/>
          <a:p>
            <a:pPr lvl="0" algn="ctr" rtl="0">
              <a:spcBef>
                <a:spcPts val="0"/>
              </a:spcBef>
              <a:buNone/>
            </a:pPr>
            <a:r>
              <a:rPr lang="en" sz="800" b="1" dirty="0">
                <a:latin typeface="Questrial"/>
                <a:ea typeface="Questrial"/>
                <a:cs typeface="Questrial"/>
                <a:sym typeface="Questrial"/>
              </a:rPr>
              <a:t>Targeted Awareness </a:t>
            </a:r>
          </a:p>
          <a:p>
            <a:pPr lvl="0" algn="ctr">
              <a:spcBef>
                <a:spcPts val="0"/>
              </a:spcBef>
              <a:buNone/>
            </a:pPr>
            <a:r>
              <a:rPr lang="en" sz="800" b="1" dirty="0">
                <a:latin typeface="Questrial"/>
                <a:ea typeface="Questrial"/>
                <a:cs typeface="Questrial"/>
                <a:sym typeface="Questrial"/>
              </a:rPr>
              <a:t>On Facebook</a:t>
            </a:r>
          </a:p>
        </p:txBody>
      </p:sp>
      <p:cxnSp>
        <p:nvCxnSpPr>
          <p:cNvPr id="240" name="Shape 240"/>
          <p:cNvCxnSpPr/>
          <p:nvPr/>
        </p:nvCxnSpPr>
        <p:spPr>
          <a:xfrm>
            <a:off x="4395975" y="1807350"/>
            <a:ext cx="610800" cy="0"/>
          </a:xfrm>
          <a:prstGeom prst="straightConnector1">
            <a:avLst/>
          </a:prstGeom>
          <a:noFill/>
          <a:ln w="9525" cap="flat" cmpd="sng">
            <a:solidFill>
              <a:schemeClr val="dk2"/>
            </a:solidFill>
            <a:prstDash val="solid"/>
            <a:round/>
            <a:headEnd type="none" w="lg" len="lg"/>
            <a:tailEnd type="triangle" w="lg" len="lg"/>
          </a:ln>
        </p:spPr>
      </p:cxnSp>
      <p:sp>
        <p:nvSpPr>
          <p:cNvPr id="241" name="Shape 241"/>
          <p:cNvSpPr txBox="1"/>
          <p:nvPr/>
        </p:nvSpPr>
        <p:spPr>
          <a:xfrm>
            <a:off x="2683196" y="1307275"/>
            <a:ext cx="1573500" cy="262500"/>
          </a:xfrm>
          <a:prstGeom prst="rect">
            <a:avLst/>
          </a:prstGeom>
          <a:noFill/>
          <a:ln>
            <a:noFill/>
          </a:ln>
        </p:spPr>
        <p:txBody>
          <a:bodyPr lIns="91425" tIns="91425" rIns="91425" bIns="91425" anchor="t" anchorCtr="0">
            <a:noAutofit/>
          </a:bodyPr>
          <a:lstStyle/>
          <a:p>
            <a:pPr lvl="0" rtl="0">
              <a:spcBef>
                <a:spcPts val="0"/>
              </a:spcBef>
              <a:buNone/>
            </a:pPr>
            <a:r>
              <a:rPr lang="en" sz="800" b="1">
                <a:latin typeface="Questrial"/>
                <a:ea typeface="Questrial"/>
                <a:cs typeface="Questrial"/>
                <a:sym typeface="Questrial"/>
              </a:rPr>
              <a:t>Search on a Search Engine</a:t>
            </a:r>
          </a:p>
        </p:txBody>
      </p:sp>
      <p:sp>
        <p:nvSpPr>
          <p:cNvPr id="242" name="Shape 242"/>
          <p:cNvSpPr txBox="1"/>
          <p:nvPr/>
        </p:nvSpPr>
        <p:spPr>
          <a:xfrm>
            <a:off x="5368375" y="968575"/>
            <a:ext cx="944100" cy="262500"/>
          </a:xfrm>
          <a:prstGeom prst="rect">
            <a:avLst/>
          </a:prstGeom>
          <a:noFill/>
          <a:ln>
            <a:noFill/>
          </a:ln>
        </p:spPr>
        <p:txBody>
          <a:bodyPr lIns="91425" tIns="91425" rIns="91425" bIns="91425" anchor="t" anchorCtr="0">
            <a:noAutofit/>
          </a:bodyPr>
          <a:lstStyle/>
          <a:p>
            <a:pPr lvl="0" algn="ctr" rtl="0">
              <a:spcBef>
                <a:spcPts val="0"/>
              </a:spcBef>
              <a:buNone/>
            </a:pPr>
            <a:r>
              <a:rPr lang="en" sz="800" b="1">
                <a:latin typeface="Questrial"/>
                <a:ea typeface="Questrial"/>
                <a:cs typeface="Questrial"/>
                <a:sym typeface="Questrial"/>
              </a:rPr>
              <a:t>Site Visit</a:t>
            </a:r>
          </a:p>
        </p:txBody>
      </p:sp>
      <p:sp>
        <p:nvSpPr>
          <p:cNvPr id="243" name="Shape 243"/>
          <p:cNvSpPr txBox="1"/>
          <p:nvPr/>
        </p:nvSpPr>
        <p:spPr>
          <a:xfrm>
            <a:off x="7261974" y="1454575"/>
            <a:ext cx="1625700" cy="510000"/>
          </a:xfrm>
          <a:prstGeom prst="rect">
            <a:avLst/>
          </a:prstGeom>
          <a:noFill/>
          <a:ln>
            <a:noFill/>
          </a:ln>
        </p:spPr>
        <p:txBody>
          <a:bodyPr lIns="91425" tIns="91425" rIns="91425" bIns="91425" anchor="t" anchorCtr="0">
            <a:noAutofit/>
          </a:bodyPr>
          <a:lstStyle/>
          <a:p>
            <a:pPr lvl="0" algn="ctr" rtl="0">
              <a:spcBef>
                <a:spcPts val="0"/>
              </a:spcBef>
              <a:buNone/>
            </a:pPr>
            <a:r>
              <a:rPr lang="en" sz="800" b="1">
                <a:latin typeface="Questrial"/>
                <a:ea typeface="Questrial"/>
                <a:cs typeface="Questrial"/>
                <a:sym typeface="Questrial"/>
              </a:rPr>
              <a:t>Reviews on Yelp </a:t>
            </a:r>
          </a:p>
          <a:p>
            <a:pPr lvl="0" algn="ctr" rtl="0">
              <a:spcBef>
                <a:spcPts val="0"/>
              </a:spcBef>
              <a:buNone/>
            </a:pPr>
            <a:r>
              <a:rPr lang="en" sz="800" b="1">
                <a:latin typeface="Questrial"/>
                <a:ea typeface="Questrial"/>
                <a:cs typeface="Questrial"/>
                <a:sym typeface="Questrial"/>
              </a:rPr>
              <a:t>and /or Facebook</a:t>
            </a:r>
          </a:p>
        </p:txBody>
      </p:sp>
      <p:sp>
        <p:nvSpPr>
          <p:cNvPr id="244" name="Shape 244"/>
          <p:cNvSpPr txBox="1"/>
          <p:nvPr/>
        </p:nvSpPr>
        <p:spPr>
          <a:xfrm>
            <a:off x="2823525" y="2953187"/>
            <a:ext cx="1221600" cy="510000"/>
          </a:xfrm>
          <a:prstGeom prst="rect">
            <a:avLst/>
          </a:prstGeom>
          <a:noFill/>
          <a:ln>
            <a:noFill/>
          </a:ln>
        </p:spPr>
        <p:txBody>
          <a:bodyPr lIns="91425" tIns="91425" rIns="91425" bIns="91425" anchor="t" anchorCtr="0">
            <a:noAutofit/>
          </a:bodyPr>
          <a:lstStyle/>
          <a:p>
            <a:pPr lvl="0" rtl="0">
              <a:spcBef>
                <a:spcPts val="0"/>
              </a:spcBef>
              <a:buNone/>
            </a:pPr>
            <a:r>
              <a:rPr lang="en" sz="800" b="1">
                <a:latin typeface="Questrial"/>
                <a:ea typeface="Questrial"/>
                <a:cs typeface="Questrial"/>
                <a:sym typeface="Questrial"/>
              </a:rPr>
              <a:t>Call or In-Person Visit </a:t>
            </a:r>
          </a:p>
          <a:p>
            <a:pPr lvl="0" rtl="0">
              <a:spcBef>
                <a:spcPts val="0"/>
              </a:spcBef>
              <a:buNone/>
            </a:pPr>
            <a:r>
              <a:rPr lang="en" sz="800" b="1">
                <a:latin typeface="Questrial"/>
                <a:ea typeface="Questrial"/>
                <a:cs typeface="Questrial"/>
                <a:sym typeface="Questrial"/>
              </a:rPr>
              <a:t>Leading to Purchase </a:t>
            </a:r>
          </a:p>
        </p:txBody>
      </p:sp>
      <p:cxnSp>
        <p:nvCxnSpPr>
          <p:cNvPr id="245" name="Shape 245"/>
          <p:cNvCxnSpPr/>
          <p:nvPr/>
        </p:nvCxnSpPr>
        <p:spPr>
          <a:xfrm rot="10800000" flipH="1">
            <a:off x="2019200" y="1868125"/>
            <a:ext cx="358200" cy="386100"/>
          </a:xfrm>
          <a:prstGeom prst="straightConnector1">
            <a:avLst/>
          </a:prstGeom>
          <a:noFill/>
          <a:ln w="9525" cap="flat" cmpd="sng">
            <a:solidFill>
              <a:schemeClr val="dk2"/>
            </a:solidFill>
            <a:prstDash val="solid"/>
            <a:round/>
            <a:headEnd type="none" w="lg" len="lg"/>
            <a:tailEnd type="triangle" w="lg" len="lg"/>
          </a:ln>
        </p:spPr>
      </p:cxnSp>
      <p:pic>
        <p:nvPicPr>
          <p:cNvPr id="246" name="Shape 246" descr="search-field.png"/>
          <p:cNvPicPr preferRelativeResize="0"/>
          <p:nvPr/>
        </p:nvPicPr>
        <p:blipFill>
          <a:blip r:embed="rId3">
            <a:alphaModFix/>
          </a:blip>
          <a:stretch>
            <a:fillRect/>
          </a:stretch>
        </p:blipFill>
        <p:spPr>
          <a:xfrm>
            <a:off x="2486288" y="1629562"/>
            <a:ext cx="1803412" cy="331702"/>
          </a:xfrm>
          <a:prstGeom prst="rect">
            <a:avLst/>
          </a:prstGeom>
          <a:noFill/>
          <a:ln>
            <a:noFill/>
          </a:ln>
        </p:spPr>
      </p:pic>
      <p:cxnSp>
        <p:nvCxnSpPr>
          <p:cNvPr id="247" name="Shape 247"/>
          <p:cNvCxnSpPr/>
          <p:nvPr/>
        </p:nvCxnSpPr>
        <p:spPr>
          <a:xfrm>
            <a:off x="138300" y="3689516"/>
            <a:ext cx="2356200" cy="0"/>
          </a:xfrm>
          <a:prstGeom prst="straightConnector1">
            <a:avLst/>
          </a:prstGeom>
          <a:noFill/>
          <a:ln w="19050" cap="flat" cmpd="sng">
            <a:solidFill>
              <a:schemeClr val="dk2"/>
            </a:solidFill>
            <a:prstDash val="solid"/>
            <a:round/>
            <a:headEnd type="none" w="lg" len="lg"/>
            <a:tailEnd type="none" w="lg" len="lg"/>
          </a:ln>
        </p:spPr>
      </p:cxnSp>
      <p:pic>
        <p:nvPicPr>
          <p:cNvPr id="248" name="Shape 248" descr="calls-icon.png"/>
          <p:cNvPicPr preferRelativeResize="0"/>
          <p:nvPr/>
        </p:nvPicPr>
        <p:blipFill>
          <a:blip r:embed="rId4">
            <a:alphaModFix/>
          </a:blip>
          <a:stretch>
            <a:fillRect/>
          </a:stretch>
        </p:blipFill>
        <p:spPr>
          <a:xfrm>
            <a:off x="2934532" y="3313875"/>
            <a:ext cx="1055900" cy="1000049"/>
          </a:xfrm>
          <a:prstGeom prst="rect">
            <a:avLst/>
          </a:prstGeom>
          <a:noFill/>
          <a:ln>
            <a:noFill/>
          </a:ln>
        </p:spPr>
      </p:pic>
      <p:cxnSp>
        <p:nvCxnSpPr>
          <p:cNvPr id="249" name="Shape 249"/>
          <p:cNvCxnSpPr/>
          <p:nvPr/>
        </p:nvCxnSpPr>
        <p:spPr>
          <a:xfrm>
            <a:off x="6892925" y="1868112"/>
            <a:ext cx="421200" cy="393000"/>
          </a:xfrm>
          <a:prstGeom prst="straightConnector1">
            <a:avLst/>
          </a:prstGeom>
          <a:noFill/>
          <a:ln w="9525" cap="flat" cmpd="sng">
            <a:solidFill>
              <a:schemeClr val="dk2"/>
            </a:solidFill>
            <a:prstDash val="solid"/>
            <a:round/>
            <a:headEnd type="none" w="lg" len="lg"/>
            <a:tailEnd type="triangle" w="lg" len="lg"/>
          </a:ln>
        </p:spPr>
      </p:cxnSp>
      <p:cxnSp>
        <p:nvCxnSpPr>
          <p:cNvPr id="250" name="Shape 250"/>
          <p:cNvCxnSpPr/>
          <p:nvPr/>
        </p:nvCxnSpPr>
        <p:spPr>
          <a:xfrm rot="10800000">
            <a:off x="4313775" y="3411200"/>
            <a:ext cx="762000" cy="0"/>
          </a:xfrm>
          <a:prstGeom prst="straightConnector1">
            <a:avLst/>
          </a:prstGeom>
          <a:noFill/>
          <a:ln w="9525" cap="flat" cmpd="sng">
            <a:solidFill>
              <a:schemeClr val="dk2"/>
            </a:solidFill>
            <a:prstDash val="solid"/>
            <a:round/>
            <a:headEnd type="none" w="lg" len="lg"/>
            <a:tailEnd type="triangle" w="lg" len="lg"/>
          </a:ln>
        </p:spPr>
      </p:cxnSp>
      <p:pic>
        <p:nvPicPr>
          <p:cNvPr id="251" name="Shape 251" descr="GeorgeNahas_website_TWO.png"/>
          <p:cNvPicPr preferRelativeResize="0"/>
          <p:nvPr/>
        </p:nvPicPr>
        <p:blipFill>
          <a:blip r:embed="rId5">
            <a:alphaModFix/>
          </a:blip>
          <a:stretch>
            <a:fillRect/>
          </a:stretch>
        </p:blipFill>
        <p:spPr>
          <a:xfrm>
            <a:off x="4943425" y="1293384"/>
            <a:ext cx="1803300" cy="1004081"/>
          </a:xfrm>
          <a:prstGeom prst="rect">
            <a:avLst/>
          </a:prstGeom>
          <a:noFill/>
          <a:ln>
            <a:noFill/>
          </a:ln>
        </p:spPr>
      </p:pic>
      <p:pic>
        <p:nvPicPr>
          <p:cNvPr id="252" name="Shape 252"/>
          <p:cNvPicPr preferRelativeResize="0"/>
          <p:nvPr/>
        </p:nvPicPr>
        <p:blipFill rotWithShape="1">
          <a:blip r:embed="rId6">
            <a:alphaModFix/>
          </a:blip>
          <a:srcRect b="23371"/>
          <a:stretch/>
        </p:blipFill>
        <p:spPr>
          <a:xfrm>
            <a:off x="7518400" y="1934528"/>
            <a:ext cx="1112838" cy="1788423"/>
          </a:xfrm>
          <a:prstGeom prst="rect">
            <a:avLst/>
          </a:prstGeom>
          <a:noFill/>
          <a:ln>
            <a:noFill/>
          </a:ln>
        </p:spPr>
      </p:pic>
      <p:pic>
        <p:nvPicPr>
          <p:cNvPr id="253" name="Shape 253" descr="Yelp-Review-Mobile_four.png"/>
          <p:cNvPicPr preferRelativeResize="0"/>
          <p:nvPr/>
        </p:nvPicPr>
        <p:blipFill rotWithShape="1">
          <a:blip r:embed="rId7">
            <a:alphaModFix/>
          </a:blip>
          <a:srcRect b="13644"/>
          <a:stretch/>
        </p:blipFill>
        <p:spPr>
          <a:xfrm>
            <a:off x="7602774" y="2252750"/>
            <a:ext cx="958348" cy="1471302"/>
          </a:xfrm>
          <a:prstGeom prst="rect">
            <a:avLst/>
          </a:prstGeom>
          <a:noFill/>
          <a:ln>
            <a:noFill/>
          </a:ln>
        </p:spPr>
      </p:pic>
      <p:cxnSp>
        <p:nvCxnSpPr>
          <p:cNvPr id="254" name="Shape 254"/>
          <p:cNvCxnSpPr/>
          <p:nvPr/>
        </p:nvCxnSpPr>
        <p:spPr>
          <a:xfrm>
            <a:off x="7395700" y="3733475"/>
            <a:ext cx="1385400" cy="0"/>
          </a:xfrm>
          <a:prstGeom prst="straightConnector1">
            <a:avLst/>
          </a:prstGeom>
          <a:noFill/>
          <a:ln w="19050" cap="flat" cmpd="sng">
            <a:solidFill>
              <a:schemeClr val="dk2"/>
            </a:solidFill>
            <a:prstDash val="solid"/>
            <a:round/>
            <a:headEnd type="none" w="lg" len="lg"/>
            <a:tailEnd type="none" w="lg" len="lg"/>
          </a:ln>
        </p:spPr>
      </p:cxnSp>
      <p:grpSp>
        <p:nvGrpSpPr>
          <p:cNvPr id="255" name="Shape 255"/>
          <p:cNvGrpSpPr/>
          <p:nvPr/>
        </p:nvGrpSpPr>
        <p:grpSpPr>
          <a:xfrm>
            <a:off x="5221350" y="2574787"/>
            <a:ext cx="1334100" cy="1607286"/>
            <a:chOff x="5221350" y="2489062"/>
            <a:chExt cx="1334100" cy="1607286"/>
          </a:xfrm>
        </p:grpSpPr>
        <p:sp>
          <p:nvSpPr>
            <p:cNvPr id="256" name="Shape 256"/>
            <p:cNvSpPr txBox="1"/>
            <p:nvPr/>
          </p:nvSpPr>
          <p:spPr>
            <a:xfrm>
              <a:off x="5221350" y="2489062"/>
              <a:ext cx="1334100" cy="561900"/>
            </a:xfrm>
            <a:prstGeom prst="rect">
              <a:avLst/>
            </a:prstGeom>
            <a:noFill/>
            <a:ln>
              <a:noFill/>
            </a:ln>
          </p:spPr>
          <p:txBody>
            <a:bodyPr lIns="91425" tIns="91425" rIns="91425" bIns="91425" anchor="t" anchorCtr="0">
              <a:noAutofit/>
            </a:bodyPr>
            <a:lstStyle/>
            <a:p>
              <a:pPr lvl="0" algn="ctr" rtl="0">
                <a:spcBef>
                  <a:spcPts val="0"/>
                </a:spcBef>
                <a:buNone/>
              </a:pPr>
              <a:r>
                <a:rPr lang="en" sz="800" b="1">
                  <a:latin typeface="Questrial"/>
                  <a:ea typeface="Questrial"/>
                  <a:cs typeface="Questrial"/>
                  <a:sym typeface="Questrial"/>
                </a:rPr>
                <a:t>Facebook Retargeting </a:t>
              </a:r>
            </a:p>
            <a:p>
              <a:pPr lvl="0" algn="ctr" rtl="0">
                <a:spcBef>
                  <a:spcPts val="0"/>
                </a:spcBef>
                <a:buNone/>
              </a:pPr>
              <a:r>
                <a:rPr lang="en" sz="800" b="1">
                  <a:latin typeface="Questrial"/>
                  <a:ea typeface="Questrial"/>
                  <a:cs typeface="Questrial"/>
                  <a:sym typeface="Questrial"/>
                </a:rPr>
                <a:t>Based on Site Visit</a:t>
              </a:r>
            </a:p>
          </p:txBody>
        </p:sp>
        <p:pic>
          <p:nvPicPr>
            <p:cNvPr id="257" name="Shape 257"/>
            <p:cNvPicPr preferRelativeResize="0"/>
            <p:nvPr/>
          </p:nvPicPr>
          <p:blipFill rotWithShape="1">
            <a:blip r:embed="rId6">
              <a:alphaModFix/>
            </a:blip>
            <a:srcRect b="42817"/>
            <a:stretch/>
          </p:blipFill>
          <p:spPr>
            <a:xfrm>
              <a:off x="5430880" y="2947521"/>
              <a:ext cx="957941" cy="1148827"/>
            </a:xfrm>
            <a:prstGeom prst="rect">
              <a:avLst/>
            </a:prstGeom>
            <a:noFill/>
            <a:ln>
              <a:noFill/>
            </a:ln>
          </p:spPr>
        </p:pic>
        <p:pic>
          <p:nvPicPr>
            <p:cNvPr id="258" name="Shape 258" descr="unnamed-2.png"/>
            <p:cNvPicPr preferRelativeResize="0"/>
            <p:nvPr/>
          </p:nvPicPr>
          <p:blipFill rotWithShape="1">
            <a:blip r:embed="rId8">
              <a:alphaModFix/>
            </a:blip>
            <a:srcRect t="12565" b="28440"/>
            <a:stretch/>
          </p:blipFill>
          <p:spPr>
            <a:xfrm>
              <a:off x="5503304" y="3220647"/>
              <a:ext cx="831330" cy="870928"/>
            </a:xfrm>
            <a:prstGeom prst="rect">
              <a:avLst/>
            </a:prstGeom>
            <a:noFill/>
            <a:ln w="9525" cap="flat" cmpd="sng">
              <a:solidFill>
                <a:srgbClr val="434343"/>
              </a:solidFill>
              <a:prstDash val="solid"/>
              <a:round/>
              <a:headEnd type="none" w="med" len="med"/>
              <a:tailEnd type="none" w="med" len="med"/>
            </a:ln>
          </p:spPr>
        </p:pic>
        <p:cxnSp>
          <p:nvCxnSpPr>
            <p:cNvPr id="259" name="Shape 259"/>
            <p:cNvCxnSpPr/>
            <p:nvPr/>
          </p:nvCxnSpPr>
          <p:spPr>
            <a:xfrm>
              <a:off x="5273426" y="4090650"/>
              <a:ext cx="1278900" cy="0"/>
            </a:xfrm>
            <a:prstGeom prst="straightConnector1">
              <a:avLst/>
            </a:prstGeom>
            <a:noFill/>
            <a:ln w="19050" cap="flat" cmpd="sng">
              <a:solidFill>
                <a:schemeClr val="dk2"/>
              </a:solidFill>
              <a:prstDash val="solid"/>
              <a:round/>
              <a:headEnd type="none" w="lg" len="lg"/>
              <a:tailEnd type="none" w="lg" len="lg"/>
            </a:ln>
          </p:spPr>
        </p:cxnSp>
      </p:grpSp>
      <p:cxnSp>
        <p:nvCxnSpPr>
          <p:cNvPr id="261" name="Shape 261"/>
          <p:cNvCxnSpPr/>
          <p:nvPr/>
        </p:nvCxnSpPr>
        <p:spPr>
          <a:xfrm flipH="1">
            <a:off x="6904650" y="3161400"/>
            <a:ext cx="371400" cy="428700"/>
          </a:xfrm>
          <a:prstGeom prst="straightConnector1">
            <a:avLst/>
          </a:prstGeom>
          <a:noFill/>
          <a:ln w="9525" cap="flat" cmpd="sng">
            <a:solidFill>
              <a:schemeClr val="dk2"/>
            </a:solidFill>
            <a:prstDash val="solid"/>
            <a:round/>
            <a:headEnd type="none" w="lg" len="lg"/>
            <a:tailEnd type="triangle" w="lg" len="lg"/>
          </a:ln>
        </p:spPr>
      </p:cxnSp>
      <p:cxnSp>
        <p:nvCxnSpPr>
          <p:cNvPr id="262" name="Shape 262"/>
          <p:cNvCxnSpPr/>
          <p:nvPr/>
        </p:nvCxnSpPr>
        <p:spPr>
          <a:xfrm>
            <a:off x="4785850" y="2304725"/>
            <a:ext cx="2152800" cy="0"/>
          </a:xfrm>
          <a:prstGeom prst="straightConnector1">
            <a:avLst/>
          </a:prstGeom>
          <a:noFill/>
          <a:ln w="19050" cap="flat" cmpd="sng">
            <a:solidFill>
              <a:schemeClr val="dk2"/>
            </a:solidFill>
            <a:prstDash val="solid"/>
            <a:round/>
            <a:headEnd type="none" w="lg" len="lg"/>
            <a:tailEnd type="none" w="lg" len="lg"/>
          </a:ln>
        </p:spPr>
      </p:cxnSp>
      <p:sp>
        <p:nvSpPr>
          <p:cNvPr id="264" name="Shape 264"/>
          <p:cNvSpPr/>
          <p:nvPr/>
        </p:nvSpPr>
        <p:spPr>
          <a:xfrm>
            <a:off x="134850" y="4517675"/>
            <a:ext cx="7830000" cy="331800"/>
          </a:xfrm>
          <a:prstGeom prst="rect">
            <a:avLst/>
          </a:prstGeom>
          <a:solidFill>
            <a:srgbClr val="F37021"/>
          </a:solidFill>
          <a:ln>
            <a:noFill/>
          </a:ln>
        </p:spPr>
        <p:txBody>
          <a:bodyPr lIns="91425" tIns="91425" rIns="91425" bIns="91425" anchor="ctr" anchorCtr="0">
            <a:noAutofit/>
          </a:bodyPr>
          <a:lstStyle/>
          <a:p>
            <a:pPr lvl="0" algn="ctr">
              <a:spcBef>
                <a:spcPts val="0"/>
              </a:spcBef>
              <a:buNone/>
            </a:pPr>
            <a:r>
              <a:rPr lang="en" dirty="0">
                <a:solidFill>
                  <a:schemeClr val="lt1"/>
                </a:solidFill>
                <a:latin typeface="Questrial"/>
                <a:ea typeface="Questrial"/>
                <a:cs typeface="Questrial"/>
                <a:sym typeface="Questrial"/>
              </a:rPr>
              <a:t>Social, search, local directories, and your website are key to the consumer buying process.</a:t>
            </a:r>
          </a:p>
        </p:txBody>
      </p:sp>
      <p:pic>
        <p:nvPicPr>
          <p:cNvPr id="30" name="Picture 2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827" y="2496804"/>
            <a:ext cx="1412500" cy="117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2969" y="1399233"/>
            <a:ext cx="1274231" cy="732377"/>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07733" y="3312870"/>
            <a:ext cx="826901" cy="805668"/>
          </a:xfrm>
          <a:prstGeom prst="rect">
            <a:avLst/>
          </a:prstGeom>
        </p:spPr>
      </p:pic>
      <p:sp>
        <p:nvSpPr>
          <p:cNvPr id="5" name="TextBox 4"/>
          <p:cNvSpPr txBox="1"/>
          <p:nvPr/>
        </p:nvSpPr>
        <p:spPr>
          <a:xfrm rot="19308624">
            <a:off x="6112310" y="3443875"/>
            <a:ext cx="1291275" cy="246221"/>
          </a:xfrm>
          <a:prstGeom prst="rect">
            <a:avLst/>
          </a:prstGeom>
          <a:noFill/>
        </p:spPr>
        <p:txBody>
          <a:bodyPr wrap="square" rtlCol="0">
            <a:spAutoFit/>
          </a:bodyPr>
          <a:lstStyle/>
          <a:p>
            <a:r>
              <a:rPr lang="en-US" sz="1000" b="1" dirty="0" smtClean="0">
                <a:solidFill>
                  <a:schemeClr val="tx1"/>
                </a:solidFill>
                <a:latin typeface="Aharoni" panose="02010803020104030203" pitchFamily="2" charset="-79"/>
                <a:cs typeface="Aharoni" panose="02010803020104030203" pitchFamily="2" charset="-79"/>
              </a:rPr>
              <a:t>Promote! </a:t>
            </a:r>
            <a:endParaRPr lang="en-US" sz="1000" b="1" dirty="0">
              <a:solidFill>
                <a:schemeClr val="tx1"/>
              </a:solidFill>
              <a:latin typeface="Aharoni" panose="02010803020104030203" pitchFamily="2" charset="-79"/>
              <a:cs typeface="Aharoni" panose="02010803020104030203" pitchFamily="2" charset="-79"/>
            </a:endParaRPr>
          </a:p>
        </p:txBody>
      </p:sp>
    </p:spTree>
  </p:cSld>
  <p:clrMapOvr>
    <a:masterClrMapping/>
  </p:clrMapOvr>
  <p:transition spd="slow" advClick="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34118" y="3405052"/>
            <a:ext cx="3342220" cy="1631216"/>
          </a:xfrm>
          <a:prstGeom prst="rect">
            <a:avLst/>
          </a:prstGeom>
          <a:noFill/>
        </p:spPr>
        <p:txBody>
          <a:bodyPr wrap="square" rtlCol="0">
            <a:spAutoFit/>
          </a:bodyPr>
          <a:lstStyle/>
          <a:p>
            <a:pPr algn="ctr"/>
            <a:r>
              <a:rPr lang="en-US" sz="1500" b="1" dirty="0" smtClean="0">
                <a:solidFill>
                  <a:srgbClr val="65528C"/>
                </a:solidFill>
                <a:latin typeface="Questrial" panose="020B0604020202020204" charset="0"/>
              </a:rPr>
              <a:t>Send pictures, vids, boomerangs to the marketing department to keep your page updated with the most recent material. Marketing is the only department in control.</a:t>
            </a:r>
          </a:p>
          <a:p>
            <a:pPr algn="ctr"/>
            <a:endParaRPr lang="en-US" sz="2500" b="1" dirty="0">
              <a:solidFill>
                <a:srgbClr val="65528C"/>
              </a:solidFill>
              <a:latin typeface="Mistral" panose="03090702030407020403" pitchFamily="66"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59" y="3243696"/>
            <a:ext cx="3377430" cy="18998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18" y="143444"/>
            <a:ext cx="1611825" cy="28654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3137" y="174016"/>
            <a:ext cx="1577429" cy="280431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059" y="143443"/>
            <a:ext cx="1611826" cy="286546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5378" y="143444"/>
            <a:ext cx="1588240" cy="2823537"/>
          </a:xfrm>
          <a:prstGeom prst="rect">
            <a:avLst/>
          </a:prstGeom>
        </p:spPr>
      </p:pic>
    </p:spTree>
    <p:extLst>
      <p:ext uri="{BB962C8B-B14F-4D97-AF65-F5344CB8AC3E}">
        <p14:creationId xmlns:p14="http://schemas.microsoft.com/office/powerpoint/2010/main" val="4185050209"/>
      </p:ext>
    </p:extLst>
  </p:cSld>
  <p:clrMapOvr>
    <a:masterClrMapping/>
  </p:clrMapOvr>
  <p:transition spd="slow" advClick="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hape 149"/>
          <p:cNvSpPr/>
          <p:nvPr/>
        </p:nvSpPr>
        <p:spPr>
          <a:xfrm>
            <a:off x="10800" y="0"/>
            <a:ext cx="9133200" cy="5170150"/>
          </a:xfrm>
          <a:prstGeom prst="rect">
            <a:avLst/>
          </a:prstGeom>
          <a:solidFill>
            <a:schemeClr val="bg1">
              <a:lumMod val="85000"/>
              <a:alpha val="44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b="1" dirty="0"/>
          </a:p>
        </p:txBody>
      </p:sp>
      <p:sp>
        <p:nvSpPr>
          <p:cNvPr id="4" name="TextBox 3"/>
          <p:cNvSpPr txBox="1"/>
          <p:nvPr/>
        </p:nvSpPr>
        <p:spPr>
          <a:xfrm>
            <a:off x="1467577" y="1307802"/>
            <a:ext cx="6823494" cy="3046988"/>
          </a:xfrm>
          <a:prstGeom prst="rect">
            <a:avLst/>
          </a:prstGeom>
          <a:noFill/>
        </p:spPr>
        <p:txBody>
          <a:bodyPr wrap="square" rtlCol="0">
            <a:spAutoFit/>
          </a:bodyPr>
          <a:lstStyle/>
          <a:p>
            <a:pPr algn="ctr"/>
            <a:r>
              <a:rPr lang="en-US" sz="1600" b="1" dirty="0">
                <a:solidFill>
                  <a:schemeClr val="tx1">
                    <a:lumMod val="75000"/>
                    <a:lumOff val="25000"/>
                  </a:schemeClr>
                </a:solidFill>
                <a:latin typeface="Questrial" panose="020B0604020202020204" charset="0"/>
              </a:rPr>
              <a:t>You are provided with all tools and assistance needed to be successful.</a:t>
            </a:r>
          </a:p>
          <a:p>
            <a:pPr marL="285750" indent="-285750" algn="ctr">
              <a:buFont typeface="Arial" panose="020B0604020202020204" pitchFamily="34" charset="0"/>
              <a:buChar char="•"/>
            </a:pPr>
            <a:endParaRPr lang="en-US" sz="1600" b="1" dirty="0">
              <a:solidFill>
                <a:schemeClr val="tx1">
                  <a:lumMod val="75000"/>
                  <a:lumOff val="25000"/>
                </a:schemeClr>
              </a:solidFill>
              <a:latin typeface="Questrial" panose="020B0604020202020204" charset="0"/>
            </a:endParaRPr>
          </a:p>
          <a:p>
            <a:pPr algn="ctr"/>
            <a:r>
              <a:rPr lang="en-US" sz="1600" b="1" dirty="0">
                <a:solidFill>
                  <a:schemeClr val="tx1">
                    <a:lumMod val="75000"/>
                    <a:lumOff val="25000"/>
                  </a:schemeClr>
                </a:solidFill>
                <a:latin typeface="Questrial" panose="020B0604020202020204" charset="0"/>
              </a:rPr>
              <a:t>You will only be as successful as your weakest link.</a:t>
            </a:r>
          </a:p>
          <a:p>
            <a:pPr marL="285750" indent="-285750" algn="ctr">
              <a:buFont typeface="Arial" panose="020B0604020202020204" pitchFamily="34" charset="0"/>
              <a:buChar char="•"/>
            </a:pPr>
            <a:endParaRPr lang="en-US" sz="1600" b="1" dirty="0">
              <a:solidFill>
                <a:schemeClr val="tx1">
                  <a:lumMod val="75000"/>
                  <a:lumOff val="25000"/>
                </a:schemeClr>
              </a:solidFill>
              <a:latin typeface="Questrial" panose="020B0604020202020204" charset="0"/>
            </a:endParaRPr>
          </a:p>
          <a:p>
            <a:pPr algn="ctr"/>
            <a:r>
              <a:rPr lang="en-US" sz="1600" b="1" dirty="0">
                <a:solidFill>
                  <a:schemeClr val="tx1">
                    <a:lumMod val="75000"/>
                    <a:lumOff val="25000"/>
                  </a:schemeClr>
                </a:solidFill>
                <a:latin typeface="Questrial" panose="020B0604020202020204" charset="0"/>
              </a:rPr>
              <a:t>We can teach you the </a:t>
            </a:r>
            <a:r>
              <a:rPr lang="en-US" sz="1600" b="1" dirty="0" err="1">
                <a:solidFill>
                  <a:schemeClr val="tx1">
                    <a:lumMod val="75000"/>
                    <a:lumOff val="25000"/>
                  </a:schemeClr>
                </a:solidFill>
                <a:latin typeface="Questrial" panose="020B0604020202020204" charset="0"/>
              </a:rPr>
              <a:t>Medve</a:t>
            </a:r>
            <a:r>
              <a:rPr lang="en-US" sz="1600" b="1" dirty="0">
                <a:solidFill>
                  <a:schemeClr val="tx1">
                    <a:lumMod val="75000"/>
                    <a:lumOff val="25000"/>
                  </a:schemeClr>
                </a:solidFill>
                <a:latin typeface="Questrial" panose="020B0604020202020204" charset="0"/>
              </a:rPr>
              <a:t> way, but we can not teach you how to be successful.  There’s an “it factor” and you either have it or you don’t.</a:t>
            </a:r>
          </a:p>
          <a:p>
            <a:pPr marL="285750" indent="-285750" algn="ctr">
              <a:buFont typeface="Arial" panose="020B0604020202020204" pitchFamily="34" charset="0"/>
              <a:buChar char="•"/>
            </a:pPr>
            <a:endParaRPr lang="en-US" sz="1600" b="1" dirty="0">
              <a:solidFill>
                <a:schemeClr val="tx1">
                  <a:lumMod val="75000"/>
                  <a:lumOff val="25000"/>
                </a:schemeClr>
              </a:solidFill>
              <a:latin typeface="Questrial" panose="020B0604020202020204" charset="0"/>
            </a:endParaRPr>
          </a:p>
          <a:p>
            <a:pPr algn="ctr"/>
            <a:r>
              <a:rPr lang="en-US" sz="1600" b="1" dirty="0">
                <a:solidFill>
                  <a:schemeClr val="tx1">
                    <a:lumMod val="75000"/>
                    <a:lumOff val="25000"/>
                  </a:schemeClr>
                </a:solidFill>
                <a:latin typeface="Questrial" panose="020B0604020202020204" charset="0"/>
              </a:rPr>
              <a:t>Would you live at your property?  If the answer is no, go back to your property, look around, and turn that “no” into a “YES</a:t>
            </a:r>
            <a:r>
              <a:rPr lang="en-US" sz="1600" b="1" dirty="0" smtClean="0">
                <a:solidFill>
                  <a:schemeClr val="tx1">
                    <a:lumMod val="75000"/>
                    <a:lumOff val="25000"/>
                  </a:schemeClr>
                </a:solidFill>
                <a:latin typeface="Questrial" panose="020B0604020202020204" charset="0"/>
              </a:rPr>
              <a:t>!”.</a:t>
            </a:r>
          </a:p>
          <a:p>
            <a:pPr algn="ctr"/>
            <a:endParaRPr lang="en-US" sz="1600" b="1" dirty="0">
              <a:solidFill>
                <a:schemeClr val="tx1">
                  <a:lumMod val="75000"/>
                  <a:lumOff val="25000"/>
                </a:schemeClr>
              </a:solidFill>
              <a:latin typeface="Questrial" panose="020B0604020202020204" charset="0"/>
            </a:endParaRPr>
          </a:p>
          <a:p>
            <a:pPr algn="ctr"/>
            <a:r>
              <a:rPr lang="en-US" sz="1600" b="1" dirty="0" smtClean="0">
                <a:solidFill>
                  <a:schemeClr val="tx1">
                    <a:lumMod val="75000"/>
                    <a:lumOff val="25000"/>
                  </a:schemeClr>
                </a:solidFill>
                <a:latin typeface="Questrial" panose="020B0604020202020204" charset="0"/>
              </a:rPr>
              <a:t>Lets have an AWESOME 2018!</a:t>
            </a:r>
            <a:endParaRPr lang="en-US" sz="1600" b="1" dirty="0">
              <a:solidFill>
                <a:schemeClr val="tx1">
                  <a:lumMod val="75000"/>
                  <a:lumOff val="25000"/>
                </a:schemeClr>
              </a:solidFill>
              <a:latin typeface="Questrial" panose="020B0604020202020204" charset="0"/>
            </a:endParaRPr>
          </a:p>
          <a:p>
            <a:endParaRPr lang="en-US" sz="1600" dirty="0"/>
          </a:p>
        </p:txBody>
      </p:sp>
    </p:spTree>
    <p:extLst>
      <p:ext uri="{BB962C8B-B14F-4D97-AF65-F5344CB8AC3E}">
        <p14:creationId xmlns:p14="http://schemas.microsoft.com/office/powerpoint/2010/main" val="337971825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50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3250"/>
                                        <p:tgtEl>
                                          <p:spTgt spid="4">
                                            <p:txEl>
                                              <p:pRg st="8" end="8"/>
                                            </p:txEl>
                                          </p:spTgt>
                                        </p:tgtEl>
                                      </p:cBhvr>
                                    </p:animEffect>
                                    <p:anim calcmode="lin" valueType="num">
                                      <p:cBhvr>
                                        <p:cTn id="8" dur="325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9" dur="325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alpha val="38000"/>
          </a:schemeClr>
        </a:solidFill>
        <a:effectLst/>
      </p:bgPr>
    </p:bg>
    <p:spTree>
      <p:nvGrpSpPr>
        <p:cNvPr id="1" name=""/>
        <p:cNvGrpSpPr/>
        <p:nvPr/>
      </p:nvGrpSpPr>
      <p:grpSpPr>
        <a:xfrm>
          <a:off x="0" y="0"/>
          <a:ext cx="0" cy="0"/>
          <a:chOff x="0" y="0"/>
          <a:chExt cx="0" cy="0"/>
        </a:xfrm>
      </p:grpSpPr>
      <p:sp>
        <p:nvSpPr>
          <p:cNvPr id="4" name="Shape 149"/>
          <p:cNvSpPr/>
          <p:nvPr/>
        </p:nvSpPr>
        <p:spPr>
          <a:xfrm>
            <a:off x="0" y="2531"/>
            <a:ext cx="9144000" cy="5325952"/>
          </a:xfrm>
          <a:prstGeom prst="rect">
            <a:avLst/>
          </a:prstGeom>
          <a:solidFill>
            <a:srgbClr val="E5D7C7">
              <a:alpha val="38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b="1" dirty="0"/>
          </a:p>
        </p:txBody>
      </p:sp>
      <p:sp>
        <p:nvSpPr>
          <p:cNvPr id="6" name="Title 1"/>
          <p:cNvSpPr>
            <a:spLocks noGrp="1"/>
          </p:cNvSpPr>
          <p:nvPr>
            <p:ph type="title"/>
          </p:nvPr>
        </p:nvSpPr>
        <p:spPr>
          <a:xfrm>
            <a:off x="4356340" y="175928"/>
            <a:ext cx="8520600" cy="572700"/>
          </a:xfrm>
        </p:spPr>
        <p:txBody>
          <a:bodyPr>
            <a:normAutofit fontScale="90000"/>
          </a:bodyPr>
          <a:lstStyle/>
          <a:p>
            <a:r>
              <a:rPr lang="en-US" sz="4050" b="1" dirty="0">
                <a:solidFill>
                  <a:schemeClr val="tx1">
                    <a:lumMod val="75000"/>
                    <a:lumOff val="25000"/>
                  </a:schemeClr>
                </a:solidFill>
                <a:latin typeface="Questrial" panose="020B0604020202020204" charset="0"/>
              </a:rPr>
              <a:t>What works for you?</a:t>
            </a:r>
          </a:p>
        </p:txBody>
      </p:sp>
      <p:sp>
        <p:nvSpPr>
          <p:cNvPr id="7" name="TextBox 6"/>
          <p:cNvSpPr txBox="1"/>
          <p:nvPr/>
        </p:nvSpPr>
        <p:spPr>
          <a:xfrm>
            <a:off x="3398807" y="1250831"/>
            <a:ext cx="6142008" cy="2015936"/>
          </a:xfrm>
          <a:prstGeom prst="rect">
            <a:avLst/>
          </a:prstGeom>
          <a:noFill/>
        </p:spPr>
        <p:txBody>
          <a:bodyPr wrap="square" rtlCol="0">
            <a:spAutoFit/>
          </a:bodyPr>
          <a:lstStyle/>
          <a:p>
            <a:pPr algn="ctr"/>
            <a:r>
              <a:rPr lang="en-US" sz="2500" dirty="0" smtClean="0">
                <a:solidFill>
                  <a:schemeClr val="tx1">
                    <a:lumMod val="75000"/>
                    <a:lumOff val="25000"/>
                  </a:schemeClr>
                </a:solidFill>
                <a:latin typeface="Questrial" panose="020B0604020202020204" charset="0"/>
              </a:rPr>
              <a:t>CONSISTENCY IS KEY</a:t>
            </a:r>
          </a:p>
          <a:p>
            <a:pPr algn="ctr"/>
            <a:endParaRPr lang="en-US" sz="2500" dirty="0">
              <a:solidFill>
                <a:schemeClr val="tx1">
                  <a:lumMod val="75000"/>
                  <a:lumOff val="25000"/>
                </a:schemeClr>
              </a:solidFill>
              <a:latin typeface="Questrial" panose="020B0604020202020204" charset="0"/>
            </a:endParaRPr>
          </a:p>
          <a:p>
            <a:pPr algn="ctr"/>
            <a:r>
              <a:rPr lang="en-US" sz="2500" dirty="0" smtClean="0">
                <a:solidFill>
                  <a:schemeClr val="tx1">
                    <a:lumMod val="75000"/>
                    <a:lumOff val="25000"/>
                  </a:schemeClr>
                </a:solidFill>
                <a:latin typeface="Questrial" panose="020B0604020202020204" charset="0"/>
              </a:rPr>
              <a:t>Where are you marketing?</a:t>
            </a:r>
          </a:p>
          <a:p>
            <a:pPr algn="ctr"/>
            <a:endParaRPr lang="en-US" sz="2500" dirty="0">
              <a:solidFill>
                <a:schemeClr val="tx1">
                  <a:lumMod val="75000"/>
                  <a:lumOff val="25000"/>
                </a:schemeClr>
              </a:solidFill>
              <a:latin typeface="Questrial" panose="020B0604020202020204" charset="0"/>
            </a:endParaRPr>
          </a:p>
          <a:p>
            <a:pPr algn="ctr"/>
            <a:r>
              <a:rPr lang="en-US" sz="2500" dirty="0" smtClean="0">
                <a:solidFill>
                  <a:schemeClr val="tx1">
                    <a:lumMod val="75000"/>
                    <a:lumOff val="25000"/>
                  </a:schemeClr>
                </a:solidFill>
                <a:latin typeface="Questrial" panose="020B0604020202020204" charset="0"/>
              </a:rPr>
              <a:t>What has been the most successful?</a:t>
            </a:r>
          </a:p>
        </p:txBody>
      </p:sp>
      <p:sp>
        <p:nvSpPr>
          <p:cNvPr id="8" name="AutoShape 2" descr="https://medve.com/marketing/images/april/locator.png"/>
          <p:cNvSpPr>
            <a:spLocks noChangeAspect="1" noChangeArrowheads="1"/>
          </p:cNvSpPr>
          <p:nvPr/>
        </p:nvSpPr>
        <p:spPr bwMode="auto">
          <a:xfrm>
            <a:off x="155575" y="-155275"/>
            <a:ext cx="304800" cy="3156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14" y="171150"/>
            <a:ext cx="1412964" cy="22219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811" y="160338"/>
            <a:ext cx="1449919" cy="221358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09" y="2630686"/>
            <a:ext cx="1464294" cy="2460172"/>
          </a:xfrm>
          <a:prstGeom prst="rect">
            <a:avLst/>
          </a:prstGeom>
        </p:spPr>
      </p:pic>
      <p:sp>
        <p:nvSpPr>
          <p:cNvPr id="12" name="AutoShape 4" descr="https://medve.com/marketing/images/april/breakfas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290" y="2636126"/>
            <a:ext cx="1530960" cy="2430157"/>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artisticMosiaicBubbles/>
                    </a14:imgEffect>
                  </a14:imgLayer>
                </a14:imgProps>
              </a:ext>
              <a:ext uri="{28A0092B-C50C-407E-A947-70E740481C1C}">
                <a14:useLocalDpi xmlns:a14="http://schemas.microsoft.com/office/drawing/2010/main" val="0"/>
              </a:ext>
            </a:extLst>
          </a:blip>
          <a:stretch>
            <a:fillRect/>
          </a:stretch>
        </p:blipFill>
        <p:spPr>
          <a:xfrm rot="2698985">
            <a:off x="4726549" y="2634771"/>
            <a:ext cx="3760591" cy="3760591"/>
          </a:xfrm>
          <a:prstGeom prst="rect">
            <a:avLst/>
          </a:prstGeom>
        </p:spPr>
      </p:pic>
    </p:spTree>
    <p:extLst>
      <p:ext uri="{BB962C8B-B14F-4D97-AF65-F5344CB8AC3E}">
        <p14:creationId xmlns:p14="http://schemas.microsoft.com/office/powerpoint/2010/main" val="1990618413"/>
      </p:ext>
    </p:extLst>
  </p:cSld>
  <p:clrMapOvr>
    <a:masterClrMapping/>
  </p:clrMapOvr>
  <p:transition spd="slow"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D7C7">
            <a:alpha val="4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700" y="176801"/>
            <a:ext cx="8520600" cy="572700"/>
          </a:xfrm>
        </p:spPr>
        <p:txBody>
          <a:bodyPr/>
          <a:lstStyle/>
          <a:p>
            <a:r>
              <a:rPr lang="en-US" b="1" dirty="0" smtClean="0">
                <a:solidFill>
                  <a:schemeClr val="tx1">
                    <a:lumMod val="75000"/>
                    <a:lumOff val="25000"/>
                  </a:schemeClr>
                </a:solidFill>
                <a:latin typeface="Questrial" panose="020B0604020202020204" charset="0"/>
              </a:rPr>
              <a:t>Helpful report for traffic source:</a:t>
            </a:r>
            <a:endParaRPr lang="en-US" b="1" dirty="0">
              <a:solidFill>
                <a:schemeClr val="tx1">
                  <a:lumMod val="75000"/>
                  <a:lumOff val="25000"/>
                </a:schemeClr>
              </a:solidFill>
              <a:latin typeface="Questrial" panose="020B060402020202020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80" y="749501"/>
            <a:ext cx="8379320" cy="4127299"/>
          </a:xfrm>
          <a:prstGeom prst="rect">
            <a:avLst/>
          </a:prstGeom>
        </p:spPr>
      </p:pic>
    </p:spTree>
    <p:extLst>
      <p:ext uri="{BB962C8B-B14F-4D97-AF65-F5344CB8AC3E}">
        <p14:creationId xmlns:p14="http://schemas.microsoft.com/office/powerpoint/2010/main" val="3316484552"/>
      </p:ext>
    </p:extLst>
  </p:cSld>
  <p:clrMapOvr>
    <a:masterClrMapping/>
  </p:clrMapOvr>
  <p:transition spd="slow"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947" y="460586"/>
            <a:ext cx="3996139" cy="1598507"/>
          </a:xfrm>
        </p:spPr>
        <p:txBody>
          <a:bodyPr/>
          <a:lstStyle/>
          <a:p>
            <a:pPr algn="ctr"/>
            <a:r>
              <a:rPr lang="en-US" b="1" dirty="0" smtClean="0">
                <a:solidFill>
                  <a:schemeClr val="tx1">
                    <a:lumMod val="75000"/>
                    <a:lumOff val="25000"/>
                  </a:schemeClr>
                </a:solidFill>
                <a:latin typeface="Questrial" panose="020B0604020202020204" charset="0"/>
              </a:rPr>
              <a:t>Do you know what your top 3 traffic sources were for 2017?</a:t>
            </a:r>
            <a:br>
              <a:rPr lang="en-US" b="1" dirty="0" smtClean="0">
                <a:solidFill>
                  <a:schemeClr val="tx1">
                    <a:lumMod val="75000"/>
                    <a:lumOff val="25000"/>
                  </a:schemeClr>
                </a:solidFill>
                <a:latin typeface="Questrial" panose="020B0604020202020204" charset="0"/>
              </a:rPr>
            </a:br>
            <a:endParaRPr lang="en-US" b="1" dirty="0">
              <a:solidFill>
                <a:schemeClr val="tx1">
                  <a:lumMod val="75000"/>
                  <a:lumOff val="25000"/>
                </a:schemeClr>
              </a:solidFill>
              <a:latin typeface="Questrial" panose="020B0604020202020204" charset="0"/>
            </a:endParaRPr>
          </a:p>
        </p:txBody>
      </p:sp>
      <p:pic>
        <p:nvPicPr>
          <p:cNvPr id="1026" name="Picture 2" descr="Image result for thinking person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91" y="705802"/>
            <a:ext cx="5663393" cy="44376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41334" y="2059093"/>
            <a:ext cx="3474720" cy="861774"/>
          </a:xfrm>
          <a:prstGeom prst="rect">
            <a:avLst/>
          </a:prstGeom>
          <a:noFill/>
        </p:spPr>
        <p:txBody>
          <a:bodyPr wrap="square" rtlCol="0">
            <a:spAutoFit/>
          </a:bodyPr>
          <a:lstStyle/>
          <a:p>
            <a:r>
              <a:rPr lang="en-US" sz="2500" b="1" dirty="0">
                <a:solidFill>
                  <a:schemeClr val="tx1">
                    <a:lumMod val="75000"/>
                    <a:lumOff val="25000"/>
                  </a:schemeClr>
                </a:solidFill>
                <a:latin typeface="Questrial" panose="020B0604020202020204" charset="0"/>
              </a:rPr>
              <a:t/>
            </a:r>
            <a:br>
              <a:rPr lang="en-US" sz="2500" b="1" dirty="0">
                <a:solidFill>
                  <a:schemeClr val="tx1">
                    <a:lumMod val="75000"/>
                    <a:lumOff val="25000"/>
                  </a:schemeClr>
                </a:solidFill>
                <a:latin typeface="Questrial" panose="020B0604020202020204" charset="0"/>
              </a:rPr>
            </a:br>
            <a:r>
              <a:rPr lang="en-US" sz="2500" b="1" dirty="0">
                <a:solidFill>
                  <a:schemeClr val="tx1">
                    <a:lumMod val="75000"/>
                    <a:lumOff val="25000"/>
                  </a:schemeClr>
                </a:solidFill>
                <a:latin typeface="Questrial" panose="020B0604020202020204" charset="0"/>
              </a:rPr>
              <a:t>Because WE DO! </a:t>
            </a:r>
            <a:endParaRPr lang="en-US" sz="2500" dirty="0"/>
          </a:p>
        </p:txBody>
      </p:sp>
    </p:spTree>
    <p:extLst>
      <p:ext uri="{BB962C8B-B14F-4D97-AF65-F5344CB8AC3E}">
        <p14:creationId xmlns:p14="http://schemas.microsoft.com/office/powerpoint/2010/main" val="231705451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23" y="65718"/>
            <a:ext cx="8520600" cy="572700"/>
          </a:xfrm>
        </p:spPr>
        <p:txBody>
          <a:bodyPr/>
          <a:lstStyle/>
          <a:p>
            <a:pPr algn="ctr"/>
            <a:r>
              <a:rPr lang="en-US" dirty="0" smtClean="0">
                <a:latin typeface="Questrial" panose="020B0604020202020204" charset="0"/>
              </a:rPr>
              <a:t>Quarter 1 results</a:t>
            </a:r>
            <a:endParaRPr lang="en-US" dirty="0">
              <a:latin typeface="Questrial" panose="020B0604020202020204" charset="0"/>
            </a:endParaRPr>
          </a:p>
        </p:txBody>
      </p:sp>
      <p:graphicFrame>
        <p:nvGraphicFramePr>
          <p:cNvPr id="3" name="Chart 2"/>
          <p:cNvGraphicFramePr>
            <a:graphicFrameLocks/>
          </p:cNvGraphicFramePr>
          <p:nvPr>
            <p:extLst>
              <p:ext uri="{D42A27DB-BD31-4B8C-83A1-F6EECF244321}">
                <p14:modId xmlns:p14="http://schemas.microsoft.com/office/powerpoint/2010/main" val="569018656"/>
              </p:ext>
            </p:extLst>
          </p:nvPr>
        </p:nvGraphicFramePr>
        <p:xfrm>
          <a:off x="162560" y="2113280"/>
          <a:ext cx="4741333" cy="2682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646264339"/>
              </p:ext>
            </p:extLst>
          </p:nvPr>
        </p:nvGraphicFramePr>
        <p:xfrm>
          <a:off x="426719" y="638418"/>
          <a:ext cx="8164408" cy="754380"/>
        </p:xfrm>
        <a:graphic>
          <a:graphicData uri="http://schemas.openxmlformats.org/drawingml/2006/table">
            <a:tbl>
              <a:tblPr>
                <a:tableStyleId>{5C22544A-7EE6-4342-B048-85BDC9FD1C3A}</a:tableStyleId>
              </a:tblPr>
              <a:tblGrid>
                <a:gridCol w="519821">
                  <a:extLst>
                    <a:ext uri="{9D8B030D-6E8A-4147-A177-3AD203B41FA5}">
                      <a16:colId xmlns:a16="http://schemas.microsoft.com/office/drawing/2014/main" val="3361883335"/>
                    </a:ext>
                  </a:extLst>
                </a:gridCol>
                <a:gridCol w="452313">
                  <a:extLst>
                    <a:ext uri="{9D8B030D-6E8A-4147-A177-3AD203B41FA5}">
                      <a16:colId xmlns:a16="http://schemas.microsoft.com/office/drawing/2014/main" val="3619280580"/>
                    </a:ext>
                  </a:extLst>
                </a:gridCol>
                <a:gridCol w="459063">
                  <a:extLst>
                    <a:ext uri="{9D8B030D-6E8A-4147-A177-3AD203B41FA5}">
                      <a16:colId xmlns:a16="http://schemas.microsoft.com/office/drawing/2014/main" val="1260768618"/>
                    </a:ext>
                  </a:extLst>
                </a:gridCol>
                <a:gridCol w="445561">
                  <a:extLst>
                    <a:ext uri="{9D8B030D-6E8A-4147-A177-3AD203B41FA5}">
                      <a16:colId xmlns:a16="http://schemas.microsoft.com/office/drawing/2014/main" val="2857034380"/>
                    </a:ext>
                  </a:extLst>
                </a:gridCol>
                <a:gridCol w="492819">
                  <a:extLst>
                    <a:ext uri="{9D8B030D-6E8A-4147-A177-3AD203B41FA5}">
                      <a16:colId xmlns:a16="http://schemas.microsoft.com/office/drawing/2014/main" val="787801756"/>
                    </a:ext>
                  </a:extLst>
                </a:gridCol>
                <a:gridCol w="702096">
                  <a:extLst>
                    <a:ext uri="{9D8B030D-6E8A-4147-A177-3AD203B41FA5}">
                      <a16:colId xmlns:a16="http://schemas.microsoft.com/office/drawing/2014/main" val="403724323"/>
                    </a:ext>
                  </a:extLst>
                </a:gridCol>
                <a:gridCol w="1194915">
                  <a:extLst>
                    <a:ext uri="{9D8B030D-6E8A-4147-A177-3AD203B41FA5}">
                      <a16:colId xmlns:a16="http://schemas.microsoft.com/office/drawing/2014/main" val="3064659708"/>
                    </a:ext>
                  </a:extLst>
                </a:gridCol>
                <a:gridCol w="803361">
                  <a:extLst>
                    <a:ext uri="{9D8B030D-6E8A-4147-A177-3AD203B41FA5}">
                      <a16:colId xmlns:a16="http://schemas.microsoft.com/office/drawing/2014/main" val="190635495"/>
                    </a:ext>
                  </a:extLst>
                </a:gridCol>
                <a:gridCol w="506320">
                  <a:extLst>
                    <a:ext uri="{9D8B030D-6E8A-4147-A177-3AD203B41FA5}">
                      <a16:colId xmlns:a16="http://schemas.microsoft.com/office/drawing/2014/main" val="1478905028"/>
                    </a:ext>
                  </a:extLst>
                </a:gridCol>
                <a:gridCol w="877621">
                  <a:extLst>
                    <a:ext uri="{9D8B030D-6E8A-4147-A177-3AD203B41FA5}">
                      <a16:colId xmlns:a16="http://schemas.microsoft.com/office/drawing/2014/main" val="3613722891"/>
                    </a:ext>
                  </a:extLst>
                </a:gridCol>
                <a:gridCol w="444718">
                  <a:extLst>
                    <a:ext uri="{9D8B030D-6E8A-4147-A177-3AD203B41FA5}">
                      <a16:colId xmlns:a16="http://schemas.microsoft.com/office/drawing/2014/main" val="2627509893"/>
                    </a:ext>
                  </a:extLst>
                </a:gridCol>
                <a:gridCol w="658216">
                  <a:extLst>
                    <a:ext uri="{9D8B030D-6E8A-4147-A177-3AD203B41FA5}">
                      <a16:colId xmlns:a16="http://schemas.microsoft.com/office/drawing/2014/main" val="3930851513"/>
                    </a:ext>
                  </a:extLst>
                </a:gridCol>
                <a:gridCol w="607584">
                  <a:extLst>
                    <a:ext uri="{9D8B030D-6E8A-4147-A177-3AD203B41FA5}">
                      <a16:colId xmlns:a16="http://schemas.microsoft.com/office/drawing/2014/main" val="3692320962"/>
                    </a:ext>
                  </a:extLst>
                </a:gridCol>
              </a:tblGrid>
              <a:tr h="364666">
                <a:tc>
                  <a:txBody>
                    <a:bodyPr/>
                    <a:lstStyle/>
                    <a:p>
                      <a:pPr algn="ctr" fontAlgn="b"/>
                      <a:r>
                        <a:rPr lang="en-US" sz="800" u="none" strike="noStrike" dirty="0">
                          <a:effectLst/>
                          <a:latin typeface="Gisha" panose="020B0502040204020203" pitchFamily="34" charset="-79"/>
                          <a:cs typeface="Gisha" panose="020B0502040204020203" pitchFamily="34" charset="-79"/>
                        </a:rPr>
                        <a:t>Craigslist</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Drive-By</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Property Website</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Res Ref</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Locator</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Rent.com/yelp</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Apt guide /finder/</a:t>
                      </a:r>
                      <a:r>
                        <a:rPr lang="en-US" sz="800" u="none" strike="noStrike" dirty="0" err="1">
                          <a:effectLst/>
                          <a:latin typeface="Gisha" panose="020B0502040204020203" pitchFamily="34" charset="-79"/>
                          <a:cs typeface="Gisha" panose="020B0502040204020203" pitchFamily="34" charset="-79"/>
                        </a:rPr>
                        <a:t>forrent</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Apartments.com</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Facebook</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Flyers / bandit sign</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Google</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a:effectLst/>
                          <a:latin typeface="Gisha" panose="020B0502040204020203" pitchFamily="34" charset="-79"/>
                          <a:cs typeface="Gisha" panose="020B0502040204020203" pitchFamily="34" charset="-79"/>
                        </a:rPr>
                        <a:t>preferred employer / sister properties</a:t>
                      </a:r>
                      <a:endParaRPr lang="en-US" sz="800" b="1" i="0" u="none" strike="noStrike">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Other</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extLst>
                  <a:ext uri="{0D108BD9-81ED-4DB2-BD59-A6C34878D82A}">
                    <a16:rowId xmlns:a16="http://schemas.microsoft.com/office/drawing/2014/main" val="869434460"/>
                  </a:ext>
                </a:extLst>
              </a:tr>
              <a:tr h="95374">
                <a:tc>
                  <a:txBody>
                    <a:bodyPr/>
                    <a:lstStyle/>
                    <a:p>
                      <a:pPr algn="ctr" fontAlgn="b"/>
                      <a:r>
                        <a:rPr lang="en-US" sz="800" u="none" strike="noStrike">
                          <a:effectLst/>
                          <a:latin typeface="Gisha" panose="020B0502040204020203" pitchFamily="34" charset="-79"/>
                          <a:cs typeface="Gisha" panose="020B0502040204020203" pitchFamily="34" charset="-79"/>
                        </a:rPr>
                        <a:t>108</a:t>
                      </a:r>
                      <a:endParaRPr lang="en-US" sz="800" b="0" i="0" u="none" strike="noStrike">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57</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3</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53</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a:effectLst/>
                          <a:latin typeface="Gisha" panose="020B0502040204020203" pitchFamily="34" charset="-79"/>
                          <a:cs typeface="Gisha" panose="020B0502040204020203" pitchFamily="34" charset="-79"/>
                        </a:rPr>
                        <a:t>23</a:t>
                      </a:r>
                      <a:endParaRPr lang="en-US" sz="800" b="0" i="0" u="none" strike="noStrike">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2</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19</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15</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66</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0</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27</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a:effectLst/>
                          <a:latin typeface="Gisha" panose="020B0502040204020203" pitchFamily="34" charset="-79"/>
                          <a:cs typeface="Gisha" panose="020B0502040204020203" pitchFamily="34" charset="-79"/>
                        </a:rPr>
                        <a:t>14</a:t>
                      </a:r>
                      <a:endParaRPr lang="en-US" sz="800" b="0" i="0" u="none" strike="noStrike">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27</a:t>
                      </a:r>
                      <a:endParaRPr lang="en-US" sz="800" b="0"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40000"/>
                        <a:lumOff val="60000"/>
                      </a:schemeClr>
                    </a:solidFill>
                  </a:tcPr>
                </a:tc>
                <a:extLst>
                  <a:ext uri="{0D108BD9-81ED-4DB2-BD59-A6C34878D82A}">
                    <a16:rowId xmlns:a16="http://schemas.microsoft.com/office/drawing/2014/main" val="2087579727"/>
                  </a:ext>
                </a:extLst>
              </a:tr>
              <a:tr h="95374">
                <a:tc>
                  <a:txBody>
                    <a:bodyPr/>
                    <a:lstStyle/>
                    <a:p>
                      <a:pPr algn="ctr" fontAlgn="b"/>
                      <a:r>
                        <a:rPr lang="en-US" sz="800" u="none" strike="noStrike" dirty="0">
                          <a:effectLst/>
                          <a:latin typeface="Gisha" panose="020B0502040204020203" pitchFamily="34" charset="-79"/>
                          <a:cs typeface="Gisha" panose="020B0502040204020203" pitchFamily="34" charset="-79"/>
                        </a:rPr>
                        <a:t>24%</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13%</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a:effectLst/>
                          <a:latin typeface="Gisha" panose="020B0502040204020203" pitchFamily="34" charset="-79"/>
                          <a:cs typeface="Gisha" panose="020B0502040204020203" pitchFamily="34" charset="-79"/>
                        </a:rPr>
                        <a:t>1%</a:t>
                      </a:r>
                      <a:endParaRPr lang="en-US" sz="800" b="1" i="0" u="none" strike="noStrike">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12%</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5%</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0%</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4%</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3%</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14%</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tx1">
                        <a:lumMod val="50000"/>
                        <a:lumOff val="5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0%</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6%</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3%</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tc>
                  <a:txBody>
                    <a:bodyPr/>
                    <a:lstStyle/>
                    <a:p>
                      <a:pPr algn="ctr" fontAlgn="b"/>
                      <a:r>
                        <a:rPr lang="en-US" sz="800" u="none" strike="noStrike" dirty="0">
                          <a:effectLst/>
                          <a:latin typeface="Gisha" panose="020B0502040204020203" pitchFamily="34" charset="-79"/>
                          <a:cs typeface="Gisha" panose="020B0502040204020203" pitchFamily="34" charset="-79"/>
                        </a:rPr>
                        <a:t>6%</a:t>
                      </a:r>
                      <a:endParaRPr lang="en-US" sz="800" b="1" i="0" u="none" strike="noStrike" dirty="0">
                        <a:solidFill>
                          <a:srgbClr val="000000"/>
                        </a:solidFill>
                        <a:effectLst/>
                        <a:latin typeface="Gisha" panose="020B0502040204020203" pitchFamily="34" charset="-79"/>
                        <a:cs typeface="Gisha" panose="020B0502040204020203" pitchFamily="34" charset="-79"/>
                      </a:endParaRPr>
                    </a:p>
                  </a:txBody>
                  <a:tcPr marL="7620" marR="7620" marT="7620" marB="0" anchor="b">
                    <a:solidFill>
                      <a:schemeClr val="bg2">
                        <a:lumMod val="60000"/>
                        <a:lumOff val="40000"/>
                      </a:schemeClr>
                    </a:solidFill>
                  </a:tcPr>
                </a:tc>
                <a:extLst>
                  <a:ext uri="{0D108BD9-81ED-4DB2-BD59-A6C34878D82A}">
                    <a16:rowId xmlns:a16="http://schemas.microsoft.com/office/drawing/2014/main" val="1668104963"/>
                  </a:ext>
                </a:extLst>
              </a:tr>
            </a:tbl>
          </a:graphicData>
        </a:graphic>
      </p:graphicFrame>
      <p:sp>
        <p:nvSpPr>
          <p:cNvPr id="5" name="TextBox 4"/>
          <p:cNvSpPr txBox="1"/>
          <p:nvPr/>
        </p:nvSpPr>
        <p:spPr>
          <a:xfrm>
            <a:off x="5662507" y="2181013"/>
            <a:ext cx="2756746" cy="1815882"/>
          </a:xfrm>
          <a:prstGeom prst="rect">
            <a:avLst/>
          </a:prstGeom>
          <a:noFill/>
        </p:spPr>
        <p:txBody>
          <a:bodyPr wrap="square" rtlCol="0">
            <a:spAutoFit/>
          </a:bodyPr>
          <a:lstStyle/>
          <a:p>
            <a:r>
              <a:rPr lang="en-US" dirty="0" smtClean="0">
                <a:latin typeface="Questrial" panose="020B0604020202020204" charset="0"/>
              </a:rPr>
              <a:t>Top 3 sources:</a:t>
            </a:r>
          </a:p>
          <a:p>
            <a:endParaRPr lang="en-US" dirty="0">
              <a:latin typeface="Questrial" panose="020B0604020202020204" charset="0"/>
            </a:endParaRPr>
          </a:p>
          <a:p>
            <a:pPr marL="342900" indent="-342900">
              <a:buAutoNum type="arabicPeriod"/>
            </a:pPr>
            <a:r>
              <a:rPr lang="en-US" dirty="0" smtClean="0">
                <a:latin typeface="Questrial" panose="020B0604020202020204" charset="0"/>
              </a:rPr>
              <a:t>CRAIGSLIST</a:t>
            </a:r>
          </a:p>
          <a:p>
            <a:pPr marL="342900" indent="-342900">
              <a:buAutoNum type="arabicPeriod"/>
            </a:pPr>
            <a:r>
              <a:rPr lang="en-US" dirty="0" smtClean="0">
                <a:latin typeface="Questrial" panose="020B0604020202020204" charset="0"/>
              </a:rPr>
              <a:t>FACEBOOK</a:t>
            </a:r>
          </a:p>
          <a:p>
            <a:pPr marL="342900" indent="-342900">
              <a:buAutoNum type="arabicPeriod"/>
            </a:pPr>
            <a:r>
              <a:rPr lang="en-US" dirty="0" smtClean="0">
                <a:latin typeface="Questrial" panose="020B0604020202020204" charset="0"/>
              </a:rPr>
              <a:t>DRIVE-BY</a:t>
            </a:r>
          </a:p>
          <a:p>
            <a:pPr marL="342900" indent="-342900">
              <a:buAutoNum type="arabicPeriod"/>
            </a:pPr>
            <a:endParaRPr lang="en-US" dirty="0">
              <a:latin typeface="Questrial" panose="020B0604020202020204" charset="0"/>
            </a:endParaRPr>
          </a:p>
          <a:p>
            <a:pPr marL="342900" indent="-342900">
              <a:buAutoNum type="arabicPeriod"/>
            </a:pPr>
            <a:endParaRPr lang="en-US" dirty="0" smtClean="0">
              <a:latin typeface="Questrial" panose="020B0604020202020204" charset="0"/>
            </a:endParaRPr>
          </a:p>
          <a:p>
            <a:r>
              <a:rPr lang="en-US" dirty="0" smtClean="0">
                <a:latin typeface="Questrial" panose="020B0604020202020204" charset="0"/>
              </a:rPr>
              <a:t>WHAT DOES THIS TELL YOU?</a:t>
            </a:r>
            <a:endParaRPr lang="en-US" dirty="0">
              <a:latin typeface="Questrial" panose="020B0604020202020204" charset="0"/>
            </a:endParaRPr>
          </a:p>
        </p:txBody>
      </p:sp>
    </p:spTree>
    <p:extLst>
      <p:ext uri="{BB962C8B-B14F-4D97-AF65-F5344CB8AC3E}">
        <p14:creationId xmlns:p14="http://schemas.microsoft.com/office/powerpoint/2010/main" val="3935137194"/>
      </p:ext>
    </p:extLst>
  </p:cSld>
  <p:clrMapOvr>
    <a:masterClrMapping/>
  </p:clrMapOvr>
  <p:transition spd="slow"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D7C7">
            <a:alpha val="38000"/>
          </a:srgbClr>
        </a:solidFill>
        <a:effectLst/>
      </p:bgPr>
    </p:bg>
    <p:spTree>
      <p:nvGrpSpPr>
        <p:cNvPr id="1" name=""/>
        <p:cNvGrpSpPr/>
        <p:nvPr/>
      </p:nvGrpSpPr>
      <p:grpSpPr>
        <a:xfrm>
          <a:off x="0" y="0"/>
          <a:ext cx="0" cy="0"/>
          <a:chOff x="0" y="0"/>
          <a:chExt cx="0" cy="0"/>
        </a:xfrm>
      </p:grpSpPr>
      <p:sp>
        <p:nvSpPr>
          <p:cNvPr id="5" name="TextBox 4"/>
          <p:cNvSpPr txBox="1"/>
          <p:nvPr/>
        </p:nvSpPr>
        <p:spPr>
          <a:xfrm>
            <a:off x="1846053" y="309839"/>
            <a:ext cx="6349042" cy="707886"/>
          </a:xfrm>
          <a:prstGeom prst="rect">
            <a:avLst/>
          </a:prstGeom>
          <a:noFill/>
        </p:spPr>
        <p:txBody>
          <a:bodyPr wrap="square" rtlCol="0">
            <a:spAutoFit/>
          </a:bodyPr>
          <a:lstStyle/>
          <a:p>
            <a:r>
              <a:rPr lang="en-US" sz="4000" b="1" dirty="0" smtClean="0">
                <a:solidFill>
                  <a:schemeClr val="bg2">
                    <a:lumMod val="75000"/>
                  </a:schemeClr>
                </a:solidFill>
                <a:latin typeface="Questrial" panose="020B0604020202020204" charset="0"/>
              </a:rPr>
              <a:t>Is your platform ready?</a:t>
            </a:r>
            <a:endParaRPr lang="en-US" sz="4000" b="1" dirty="0">
              <a:solidFill>
                <a:schemeClr val="bg2">
                  <a:lumMod val="75000"/>
                </a:schemeClr>
              </a:solidFill>
              <a:latin typeface="Questrial" panose="020B0604020202020204" charset="0"/>
            </a:endParaRPr>
          </a:p>
        </p:txBody>
      </p:sp>
      <p:sp>
        <p:nvSpPr>
          <p:cNvPr id="6" name="TextBox 5"/>
          <p:cNvSpPr txBox="1"/>
          <p:nvPr/>
        </p:nvSpPr>
        <p:spPr>
          <a:xfrm>
            <a:off x="910087" y="1180915"/>
            <a:ext cx="7323826" cy="738664"/>
          </a:xfrm>
          <a:prstGeom prst="rect">
            <a:avLst/>
          </a:prstGeom>
          <a:noFill/>
        </p:spPr>
        <p:txBody>
          <a:bodyPr wrap="square" rtlCol="0">
            <a:spAutoFit/>
          </a:bodyPr>
          <a:lstStyle/>
          <a:p>
            <a:pPr algn="ctr"/>
            <a:r>
              <a:rPr lang="en-US" dirty="0">
                <a:solidFill>
                  <a:schemeClr val="bg2">
                    <a:lumMod val="75000"/>
                  </a:schemeClr>
                </a:solidFill>
                <a:latin typeface="Questrial" panose="020B0604020202020204" charset="0"/>
              </a:rPr>
              <a:t>When your property is presented well, it sends a message to both prospects and residents that they will be well taken care of after their move-in.  When your property looks sloppy &amp; unprepared: </a:t>
            </a:r>
            <a:r>
              <a:rPr lang="en-US" b="1" u="sng" dirty="0">
                <a:solidFill>
                  <a:schemeClr val="bg2">
                    <a:lumMod val="75000"/>
                  </a:schemeClr>
                </a:solidFill>
                <a:latin typeface="Questrial" panose="020B0604020202020204" charset="0"/>
              </a:rPr>
              <a:t>that’s the traffic you will see.</a:t>
            </a:r>
            <a:endParaRPr lang="en-US" dirty="0">
              <a:solidFill>
                <a:schemeClr val="bg2">
                  <a:lumMod val="75000"/>
                </a:schemeClr>
              </a:solidFill>
              <a:latin typeface="Questrial" panose="020B0604020202020204" charset="0"/>
            </a:endParaRPr>
          </a:p>
        </p:txBody>
      </p:sp>
      <p:pic>
        <p:nvPicPr>
          <p:cNvPr id="7" name="Picture 6"/>
          <p:cNvPicPr>
            <a:picLocks noChangeAspect="1"/>
          </p:cNvPicPr>
          <p:nvPr/>
        </p:nvPicPr>
        <p:blipFill>
          <a:blip r:embed="rId2"/>
          <a:stretch>
            <a:fillRect/>
          </a:stretch>
        </p:blipFill>
        <p:spPr>
          <a:xfrm>
            <a:off x="93339" y="2233690"/>
            <a:ext cx="2029272" cy="2725792"/>
          </a:xfrm>
          <a:prstGeom prst="rect">
            <a:avLst/>
          </a:prstGeom>
        </p:spPr>
      </p:pic>
      <p:pic>
        <p:nvPicPr>
          <p:cNvPr id="8" name="Picture 7"/>
          <p:cNvPicPr>
            <a:picLocks noChangeAspect="1"/>
          </p:cNvPicPr>
          <p:nvPr/>
        </p:nvPicPr>
        <p:blipFill>
          <a:blip r:embed="rId3"/>
          <a:stretch>
            <a:fillRect/>
          </a:stretch>
        </p:blipFill>
        <p:spPr>
          <a:xfrm>
            <a:off x="2324563" y="2259612"/>
            <a:ext cx="1984075" cy="2725792"/>
          </a:xfrm>
          <a:prstGeom prst="rect">
            <a:avLst/>
          </a:prstGeom>
        </p:spPr>
      </p:pic>
      <p:pic>
        <p:nvPicPr>
          <p:cNvPr id="9" name="Picture 8"/>
          <p:cNvPicPr>
            <a:picLocks noChangeAspect="1"/>
          </p:cNvPicPr>
          <p:nvPr/>
        </p:nvPicPr>
        <p:blipFill>
          <a:blip r:embed="rId4"/>
          <a:stretch>
            <a:fillRect/>
          </a:stretch>
        </p:blipFill>
        <p:spPr>
          <a:xfrm>
            <a:off x="4533248" y="2298146"/>
            <a:ext cx="2053014" cy="2723225"/>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154095" y="1985942"/>
            <a:ext cx="1347158" cy="1347158"/>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4300011" y="2047332"/>
            <a:ext cx="1347158" cy="134715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1945000" y="2099877"/>
            <a:ext cx="1347158" cy="1347158"/>
          </a:xfrm>
          <a:prstGeom prst="rect">
            <a:avLst/>
          </a:prstGeom>
        </p:spPr>
      </p:pic>
      <p:sp>
        <p:nvSpPr>
          <p:cNvPr id="17" name="AutoShape 2" descr="https://mail.google.com/mail/u/0/?ui=2&amp;ik=faa933748d&amp;view=fimg&amp;th=15a1ef9951f469a0&amp;attid=0.1.1&amp;disp=emb&amp;attbid=ANGjdJ-6Vfv-Ekb0NcTa-RwBWj6uyrdTuoJyOhELnQmlTozrh8Tt4iFXDA5oTrxb80buBQ5WSAYArTJQ678BVpTz3dOHIca1_vZ30id43qP8S4Xbchw3nKArQaiclV0&amp;sz=s0-l75-ft&amp;ats=1522709133665&amp;rm=15a1ef9951f469a0&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8914" y="2318841"/>
            <a:ext cx="2245714" cy="2607334"/>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artisticLineDrawing trans="60000"/>
                    </a14:imgEffect>
                  </a14:imgLayer>
                </a14:imgProps>
              </a:ext>
              <a:ext uri="{28A0092B-C50C-407E-A947-70E740481C1C}">
                <a14:useLocalDpi xmlns:a14="http://schemas.microsoft.com/office/drawing/2010/main" val="0"/>
              </a:ext>
            </a:extLst>
          </a:blip>
          <a:stretch>
            <a:fillRect/>
          </a:stretch>
        </p:blipFill>
        <p:spPr>
          <a:xfrm>
            <a:off x="6679542" y="2118898"/>
            <a:ext cx="1164716" cy="1081245"/>
          </a:xfrm>
          <a:prstGeom prst="rect">
            <a:avLst/>
          </a:prstGeom>
        </p:spPr>
      </p:pic>
    </p:spTree>
    <p:extLst>
      <p:ext uri="{BB962C8B-B14F-4D97-AF65-F5344CB8AC3E}">
        <p14:creationId xmlns:p14="http://schemas.microsoft.com/office/powerpoint/2010/main" val="3785767837"/>
      </p:ext>
    </p:extLst>
  </p:cSld>
  <p:clrMapOvr>
    <a:masterClrMapping/>
  </p:clrMapOvr>
  <p:transition spd="slow"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D7C7">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75000"/>
                  </a:schemeClr>
                </a:solidFill>
                <a:latin typeface="Questrial" panose="020B0604020202020204" charset="0"/>
              </a:rPr>
              <a:t>We have a marketing department for a reason…</a:t>
            </a:r>
            <a:endParaRPr lang="en-US" b="1" dirty="0">
              <a:solidFill>
                <a:schemeClr val="bg2">
                  <a:lumMod val="75000"/>
                </a:schemeClr>
              </a:solidFill>
              <a:latin typeface="Questrial" panose="020B0604020202020204" charset="0"/>
            </a:endParaRPr>
          </a:p>
        </p:txBody>
      </p:sp>
      <p:pic>
        <p:nvPicPr>
          <p:cNvPr id="3"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44773" y="1995594"/>
            <a:ext cx="2818884" cy="23722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823" y="1798741"/>
            <a:ext cx="3649692" cy="2737269"/>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760305" y="1476983"/>
            <a:ext cx="1347158" cy="134715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artisticLineDrawing trans="60000"/>
                    </a14:imgEffect>
                  </a14:imgLayer>
                </a14:imgProps>
              </a:ext>
              <a:ext uri="{28A0092B-C50C-407E-A947-70E740481C1C}">
                <a14:useLocalDpi xmlns:a14="http://schemas.microsoft.com/office/drawing/2010/main" val="0"/>
              </a:ext>
            </a:extLst>
          </a:blip>
          <a:stretch>
            <a:fillRect/>
          </a:stretch>
        </p:blipFill>
        <p:spPr>
          <a:xfrm>
            <a:off x="4229640" y="1609939"/>
            <a:ext cx="1164716" cy="1081245"/>
          </a:xfrm>
          <a:prstGeom prst="rect">
            <a:avLst/>
          </a:prstGeom>
        </p:spPr>
      </p:pic>
    </p:spTree>
    <p:extLst>
      <p:ext uri="{BB962C8B-B14F-4D97-AF65-F5344CB8AC3E}">
        <p14:creationId xmlns:p14="http://schemas.microsoft.com/office/powerpoint/2010/main" val="2047944923"/>
      </p:ext>
    </p:extLst>
  </p:cSld>
  <p:clrMapOvr>
    <a:masterClrMapping/>
  </p:clrMapOvr>
  <p:transition spd="slow" advClick="0">
    <p:fade/>
  </p:transition>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3ade674f-3a25-4eed-957c-a9bd91ecb6df">
      <UserInfo>
        <DisplayName>Hunter, Amanda</DisplayName>
        <AccountId>8951</AccountId>
        <AccountType/>
      </UserInfo>
      <UserInfo>
        <DisplayName>Hoffman, Michelle</DisplayName>
        <AccountId>1062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9634984028D34EBB7B0E93EB07CC8C" ma:contentTypeVersion="5" ma:contentTypeDescription="Create a new document." ma:contentTypeScope="" ma:versionID="4ac836013754dc6a68dd02701622ec29">
  <xsd:schema xmlns:xsd="http://www.w3.org/2001/XMLSchema" xmlns:xs="http://www.w3.org/2001/XMLSchema" xmlns:p="http://schemas.microsoft.com/office/2006/metadata/properties" xmlns:ns1="http://schemas.microsoft.com/sharepoint/v3" xmlns:ns2="3ade674f-3a25-4eed-957c-a9bd91ecb6df" targetNamespace="http://schemas.microsoft.com/office/2006/metadata/properties" ma:root="true" ma:fieldsID="d12aeb751ee6a573e2e7dccdf11f184b" ns1:_="" ns2:_="">
    <xsd:import namespace="http://schemas.microsoft.com/sharepoint/v3"/>
    <xsd:import namespace="3ade674f-3a25-4eed-957c-a9bd91ecb6df"/>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de674f-3a25-4eed-957c-a9bd91ecb6d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2967A8-8D8B-4BB8-906F-231E70FCB957}">
  <ds:schemaRefs>
    <ds:schemaRef ds:uri="http://schemas.microsoft.com/sharepoint/v3/contenttype/forms"/>
  </ds:schemaRefs>
</ds:datastoreItem>
</file>

<file path=customXml/itemProps2.xml><?xml version="1.0" encoding="utf-8"?>
<ds:datastoreItem xmlns:ds="http://schemas.openxmlformats.org/officeDocument/2006/customXml" ds:itemID="{F1421784-A80E-45AE-A7C8-BE859DC6BB26}">
  <ds:schemaRef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3ade674f-3a25-4eed-957c-a9bd91ecb6df"/>
    <ds:schemaRef ds:uri="http://schemas.openxmlformats.org/package/2006/metadata/core-properties"/>
    <ds:schemaRef ds:uri="http://schemas.microsoft.com/sharepoint/v3"/>
    <ds:schemaRef ds:uri="http://purl.org/dc/dcmitype/"/>
    <ds:schemaRef ds:uri="http://purl.org/dc/terms/"/>
  </ds:schemaRefs>
</ds:datastoreItem>
</file>

<file path=customXml/itemProps3.xml><?xml version="1.0" encoding="utf-8"?>
<ds:datastoreItem xmlns:ds="http://schemas.openxmlformats.org/officeDocument/2006/customXml" ds:itemID="{A5B6DB10-08D3-419C-8446-CBEDD2748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de674f-3a25-4eed-957c-a9bd91ecb6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1757</TotalTime>
  <Words>1312</Words>
  <Application>Microsoft Office PowerPoint</Application>
  <PresentationFormat>On-screen Show (16:9)</PresentationFormat>
  <Paragraphs>197</Paragraphs>
  <Slides>32</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Aharoni</vt:lpstr>
      <vt:lpstr>Gisha</vt:lpstr>
      <vt:lpstr>Mistral</vt:lpstr>
      <vt:lpstr>Questrial</vt:lpstr>
      <vt:lpstr>Arial</vt:lpstr>
      <vt:lpstr>Roboto</vt:lpstr>
      <vt:lpstr>Roboto Slab</vt:lpstr>
      <vt:lpstr>Rokkitt</vt:lpstr>
      <vt:lpstr>simple-light-2</vt:lpstr>
      <vt:lpstr>PowerPoint Presentation</vt:lpstr>
      <vt:lpstr>PowerPoint Presentation</vt:lpstr>
      <vt:lpstr>PowerPoint Presentation</vt:lpstr>
      <vt:lpstr>What works for you?</vt:lpstr>
      <vt:lpstr>Helpful report for traffic source:</vt:lpstr>
      <vt:lpstr>Do you know what your top 3 traffic sources were for 2017? </vt:lpstr>
      <vt:lpstr>Quarter 1 results</vt:lpstr>
      <vt:lpstr>PowerPoint Presentation</vt:lpstr>
      <vt:lpstr>We have a marketing department for a reason…</vt:lpstr>
      <vt:lpstr>There is no excuse for not having a perfect unit to show.  Show units should be well decorated, comfortable temperature, lights on, smells good, and welcoming.</vt:lpstr>
      <vt:lpstr>THE PRESENTATION: MOST IMPORTANT </vt:lpstr>
      <vt:lpstr>Craigslist Posts</vt:lpstr>
      <vt:lpstr>CRAIGSLIST NO NO:</vt:lpstr>
      <vt:lpstr>Guess how many leases we received from Craigslist in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Groups</vt:lpstr>
      <vt:lpstr>Invite Friends</vt:lpstr>
      <vt:lpstr>Boost Ads</vt:lpstr>
      <vt:lpstr>Social Media Tips</vt:lpstr>
      <vt:lpstr>PowerPoint Presentation</vt:lpstr>
      <vt:lpstr>PowerPoint Presentation</vt:lpstr>
      <vt:lpstr>PowerPoint Presentation</vt:lpstr>
      <vt:lpstr>It’s Important to the Buying Process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Carolina Alvarado</dc:creator>
  <cp:lastModifiedBy>Carolina Alvarado</cp:lastModifiedBy>
  <cp:revision>85</cp:revision>
  <dcterms:modified xsi:type="dcterms:W3CDTF">2018-04-17T20:19:04Z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0x0101007E9634984028D34EBB7B0E93EB07CC8C</vt:lpwstr>
  </property>
</Properties>
</file>